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6" r:id="rId4"/>
    <p:sldId id="257" r:id="rId5"/>
    <p:sldId id="260" r:id="rId6"/>
    <p:sldId id="265" r:id="rId7"/>
    <p:sldId id="282" r:id="rId8"/>
    <p:sldId id="283" r:id="rId9"/>
    <p:sldId id="284" r:id="rId10"/>
    <p:sldId id="285" r:id="rId11"/>
    <p:sldId id="286" r:id="rId12"/>
    <p:sldId id="287" r:id="rId13"/>
    <p:sldId id="288" r:id="rId14"/>
    <p:sldId id="290" r:id="rId15"/>
    <p:sldId id="266" r:id="rId16"/>
    <p:sldId id="264" r:id="rId17"/>
    <p:sldId id="267" r:id="rId18"/>
    <p:sldId id="271" r:id="rId19"/>
    <p:sldId id="273" r:id="rId20"/>
    <p:sldId id="268" r:id="rId21"/>
    <p:sldId id="269" r:id="rId22"/>
    <p:sldId id="272" r:id="rId23"/>
    <p:sldId id="270" r:id="rId24"/>
    <p:sldId id="289" r:id="rId25"/>
    <p:sldId id="292" r:id="rId26"/>
    <p:sldId id="279" r:id="rId27"/>
  </p:sldIdLst>
  <p:sldSz cx="9144000" cy="6858000" type="screen4x3"/>
  <p:notesSz cx="6858000" cy="9144000"/>
  <p:custDataLst>
    <p:tags r:id="rId31"/>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15" userDrawn="1">
          <p15:clr>
            <a:srgbClr val="A4A3A4"/>
          </p15:clr>
        </p15:guide>
        <p15:guide id="2" pos="2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15"/>
        <p:guide pos="2892"/>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27.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5.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6.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9.png"/><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20.png"/><Relationship Id="rId2" Type="http://schemas.openxmlformats.org/officeDocument/2006/relationships/tags" Target="../tags/tag9.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tags" Target="../tags/tag14.xml"/><Relationship Id="rId4" Type="http://schemas.openxmlformats.org/officeDocument/2006/relationships/image" Target="../media/image23.png"/><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5.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tags" Target="../tags/tag19.xml"/><Relationship Id="rId4" Type="http://schemas.openxmlformats.org/officeDocument/2006/relationships/image" Target="../media/image26.jpeg"/><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8.jpeg"/><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9.png"/><Relationship Id="rId2" Type="http://schemas.openxmlformats.org/officeDocument/2006/relationships/tags" Target="../tags/tag24.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0.png"/><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3.jpeg"/><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7.png"/><Relationship Id="rId3" Type="http://schemas.openxmlformats.org/officeDocument/2006/relationships/tags" Target="../tags/tag2.xml"/><Relationship Id="rId2" Type="http://schemas.openxmlformats.org/officeDocument/2006/relationships/image" Target="../media/image2.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1.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2.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3.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4.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标题 3073"/>
          <p:cNvSpPr>
            <a:spLocks noGrp="1"/>
          </p:cNvSpPr>
          <p:nvPr>
            <p:ph type="ctrTitle"/>
          </p:nvPr>
        </p:nvSpPr>
        <p:spPr>
          <a:xfrm>
            <a:off x="685800" y="2130425"/>
            <a:ext cx="7772400" cy="1470025"/>
          </a:xfrm>
        </p:spPr>
        <p:txBody>
          <a:bodyPr anchor="ctr" anchorCtr="0"/>
          <a:p>
            <a:pPr defTabSz="914400">
              <a:buClrTx/>
              <a:buSzTx/>
              <a:buFontTx/>
              <a:buNone/>
            </a:pPr>
            <a:endParaRPr sz="4400" kern="1200" baseline="0">
              <a:latin typeface="Arial" panose="020B0604020202020204" pitchFamily="34" charset="0"/>
              <a:ea typeface="宋体" panose="02010600030101010101" pitchFamily="2" charset="-122"/>
            </a:endParaRPr>
          </a:p>
        </p:txBody>
      </p:sp>
      <p:sp>
        <p:nvSpPr>
          <p:cNvPr id="3075" name="副标题 3074"/>
          <p:cNvSpPr>
            <a:spLocks noGrp="1"/>
          </p:cNvSpPr>
          <p:nvPr>
            <p:ph type="subTitle" idx="1"/>
          </p:nvPr>
        </p:nvSpPr>
        <p:spPr>
          <a:xfrm>
            <a:off x="1371600" y="3886200"/>
            <a:ext cx="6400800" cy="1752600"/>
          </a:xfrm>
        </p:spPr>
        <p:txBody>
          <a:bodyPr/>
          <a:p>
            <a:pPr defTabSz="914400">
              <a:buClrTx/>
              <a:buSzTx/>
              <a:buFontTx/>
            </a:pPr>
            <a:endParaRPr sz="3200" kern="1200" baseline="0">
              <a:latin typeface="Arial" panose="020B0604020202020204" pitchFamily="34" charset="0"/>
              <a:ea typeface="宋体" panose="02010600030101010101" pitchFamily="2" charset="-122"/>
            </a:endParaRPr>
          </a:p>
        </p:txBody>
      </p:sp>
      <p:pic>
        <p:nvPicPr>
          <p:cNvPr id="5" name="图片 4" descr="背景图"/>
          <p:cNvPicPr>
            <a:picLocks noChangeAspect="1"/>
          </p:cNvPicPr>
          <p:nvPr/>
        </p:nvPicPr>
        <p:blipFill>
          <a:blip r:embed="rId1"/>
          <a:stretch>
            <a:fillRect/>
          </a:stretch>
        </p:blipFill>
        <p:spPr>
          <a:xfrm>
            <a:off x="0" y="0"/>
            <a:ext cx="9144000" cy="6857365"/>
          </a:xfrm>
          <a:prstGeom prst="rect">
            <a:avLst/>
          </a:prstGeom>
        </p:spPr>
      </p:pic>
      <p:sp>
        <p:nvSpPr>
          <p:cNvPr id="6" name="文本框 5"/>
          <p:cNvSpPr txBox="1"/>
          <p:nvPr/>
        </p:nvSpPr>
        <p:spPr>
          <a:xfrm>
            <a:off x="1619885" y="2061210"/>
            <a:ext cx="5904230" cy="1753235"/>
          </a:xfrm>
          <a:prstGeom prst="rect">
            <a:avLst/>
          </a:prstGeom>
          <a:noFill/>
        </p:spPr>
        <p:txBody>
          <a:bodyPr wrap="square" rtlCol="0">
            <a:spAutoFit/>
          </a:bodyPr>
          <a:p>
            <a:pPr>
              <a:lnSpc>
                <a:spcPct val="150000"/>
              </a:lnSpc>
              <a:spcBef>
                <a:spcPts val="0"/>
              </a:spcBef>
              <a:spcAft>
                <a:spcPts val="0"/>
              </a:spcAft>
            </a:pPr>
            <a:r>
              <a:rPr lang="zh-CN" altLang="en-US" sz="3200">
                <a:solidFill>
                  <a:schemeClr val="accent2"/>
                </a:solidFill>
                <a:latin typeface="方正小标宋简体" panose="02010601030101010101" charset="-122"/>
                <a:ea typeface="方正小标宋简体" panose="02010601030101010101" charset="-122"/>
              </a:rPr>
              <a:t>残疾人按比例就业业务网报系统</a:t>
            </a:r>
            <a:endParaRPr lang="zh-CN" altLang="en-US" sz="3200">
              <a:solidFill>
                <a:schemeClr val="accent2"/>
              </a:solidFill>
              <a:latin typeface="方正小标宋简体" panose="02010601030101010101" charset="-122"/>
              <a:ea typeface="方正小标宋简体" panose="02010601030101010101" charset="-122"/>
            </a:endParaRPr>
          </a:p>
          <a:p>
            <a:pPr algn="ctr">
              <a:lnSpc>
                <a:spcPct val="150000"/>
              </a:lnSpc>
              <a:spcBef>
                <a:spcPts val="0"/>
              </a:spcBef>
              <a:spcAft>
                <a:spcPts val="0"/>
              </a:spcAft>
            </a:pPr>
            <a:r>
              <a:rPr lang="zh-CN" altLang="en-US" sz="4000">
                <a:solidFill>
                  <a:srgbClr val="FF0000"/>
                </a:solidFill>
                <a:latin typeface="方正小标宋简体" panose="02010601030101010101" charset="-122"/>
                <a:ea typeface="方正小标宋简体" panose="02010601030101010101" charset="-122"/>
              </a:rPr>
              <a:t>操作指南</a:t>
            </a:r>
            <a:endParaRPr lang="zh-CN" altLang="en-US" sz="4000">
              <a:solidFill>
                <a:srgbClr val="FF0000"/>
              </a:solidFill>
              <a:latin typeface="方正小标宋简体" panose="02010601030101010101" charset="-122"/>
              <a:ea typeface="方正小标宋简体" panose="02010601030101010101" charset="-122"/>
            </a:endParaRPr>
          </a:p>
        </p:txBody>
      </p:sp>
      <p:sp>
        <p:nvSpPr>
          <p:cNvPr id="9" name="文本框 8"/>
          <p:cNvSpPr txBox="1"/>
          <p:nvPr/>
        </p:nvSpPr>
        <p:spPr>
          <a:xfrm>
            <a:off x="2339340" y="4364990"/>
            <a:ext cx="4057650" cy="829945"/>
          </a:xfrm>
          <a:prstGeom prst="rect">
            <a:avLst/>
          </a:prstGeom>
          <a:noFill/>
        </p:spPr>
        <p:txBody>
          <a:bodyPr wrap="square" rtlCol="0">
            <a:spAutoFit/>
          </a:bodyPr>
          <a:p>
            <a:pPr algn="ctr">
              <a:lnSpc>
                <a:spcPct val="100000"/>
              </a:lnSpc>
              <a:spcBef>
                <a:spcPts val="0"/>
              </a:spcBef>
              <a:spcAft>
                <a:spcPts val="0"/>
              </a:spcAft>
              <a:buClrTx/>
              <a:buSzTx/>
              <a:buFontTx/>
            </a:pPr>
            <a:r>
              <a:rPr lang="zh-CN" altLang="en-US" sz="2400" b="1">
                <a:solidFill>
                  <a:schemeClr val="accent2"/>
                </a:solidFill>
                <a:latin typeface="楷体" panose="02010609060101010101" charset="-122"/>
                <a:ea typeface="楷体" panose="02010609060101010101" charset="-122"/>
                <a:cs typeface="楷体" panose="02010609060101010101" charset="-122"/>
              </a:rPr>
              <a:t>祁阳市残疾人联合会</a:t>
            </a:r>
            <a:endParaRPr lang="zh-CN" altLang="en-US" sz="2400" b="1">
              <a:solidFill>
                <a:schemeClr val="accent2"/>
              </a:solidFill>
              <a:latin typeface="楷体" panose="02010609060101010101" charset="-122"/>
              <a:ea typeface="楷体" panose="02010609060101010101" charset="-122"/>
              <a:cs typeface="楷体" panose="02010609060101010101" charset="-122"/>
            </a:endParaRPr>
          </a:p>
          <a:p>
            <a:pPr algn="ctr">
              <a:lnSpc>
                <a:spcPct val="100000"/>
              </a:lnSpc>
              <a:spcBef>
                <a:spcPts val="0"/>
              </a:spcBef>
              <a:spcAft>
                <a:spcPts val="0"/>
              </a:spcAft>
              <a:buClrTx/>
              <a:buSzTx/>
              <a:buFontTx/>
            </a:pPr>
            <a:r>
              <a:rPr lang="zh-CN" altLang="en-US" sz="2400" b="1">
                <a:solidFill>
                  <a:schemeClr val="accent2"/>
                </a:solidFill>
                <a:latin typeface="楷体" panose="02010609060101010101" charset="-122"/>
                <a:ea typeface="楷体" panose="02010609060101010101" charset="-122"/>
                <a:cs typeface="楷体" panose="02010609060101010101" charset="-122"/>
              </a:rPr>
              <a:t>202</a:t>
            </a:r>
            <a:r>
              <a:rPr lang="en-US" altLang="zh-CN" sz="2400" b="1">
                <a:solidFill>
                  <a:schemeClr val="accent2"/>
                </a:solidFill>
                <a:latin typeface="楷体" panose="02010609060101010101" charset="-122"/>
                <a:ea typeface="楷体" panose="02010609060101010101" charset="-122"/>
                <a:cs typeface="楷体" panose="02010609060101010101" charset="-122"/>
              </a:rPr>
              <a:t>6</a:t>
            </a:r>
            <a:r>
              <a:rPr lang="zh-CN" altLang="en-US" sz="2400" b="1">
                <a:solidFill>
                  <a:schemeClr val="accent2"/>
                </a:solidFill>
                <a:latin typeface="楷体" panose="02010609060101010101" charset="-122"/>
                <a:ea typeface="楷体" panose="02010609060101010101" charset="-122"/>
                <a:cs typeface="楷体" panose="02010609060101010101" charset="-122"/>
              </a:rPr>
              <a:t>年</a:t>
            </a:r>
            <a:r>
              <a:rPr lang="en-US" altLang="zh-CN" sz="2400" b="1">
                <a:solidFill>
                  <a:schemeClr val="accent2"/>
                </a:solidFill>
                <a:latin typeface="楷体" panose="02010609060101010101" charset="-122"/>
                <a:ea typeface="楷体" panose="02010609060101010101" charset="-122"/>
                <a:cs typeface="楷体" panose="02010609060101010101" charset="-122"/>
              </a:rPr>
              <a:t>2</a:t>
            </a:r>
            <a:r>
              <a:rPr lang="zh-CN" altLang="en-US" sz="2400" b="1">
                <a:solidFill>
                  <a:schemeClr val="accent2"/>
                </a:solidFill>
                <a:latin typeface="楷体" panose="02010609060101010101" charset="-122"/>
                <a:ea typeface="楷体" panose="02010609060101010101" charset="-122"/>
                <a:cs typeface="楷体" panose="02010609060101010101" charset="-122"/>
              </a:rPr>
              <a:t>月</a:t>
            </a:r>
            <a:r>
              <a:rPr lang="en-US" altLang="zh-CN" sz="2400" b="1">
                <a:solidFill>
                  <a:schemeClr val="accent2"/>
                </a:solidFill>
                <a:latin typeface="楷体" panose="02010609060101010101" charset="-122"/>
                <a:ea typeface="楷体" panose="02010609060101010101" charset="-122"/>
                <a:cs typeface="楷体" panose="02010609060101010101" charset="-122"/>
              </a:rPr>
              <a:t>28</a:t>
            </a:r>
            <a:r>
              <a:rPr lang="zh-CN" altLang="en-US" sz="2400" b="1">
                <a:solidFill>
                  <a:schemeClr val="accent2"/>
                </a:solidFill>
                <a:latin typeface="楷体" panose="02010609060101010101" charset="-122"/>
                <a:ea typeface="楷体" panose="02010609060101010101" charset="-122"/>
                <a:cs typeface="楷体" panose="02010609060101010101" charset="-122"/>
              </a:rPr>
              <a:t>日</a:t>
            </a:r>
            <a:endParaRPr lang="zh-CN" altLang="en-US" sz="2400" b="1">
              <a:solidFill>
                <a:schemeClr val="accent2"/>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400">
                <a:latin typeface="黑体" panose="02010609060101010101" charset="-122"/>
                <a:ea typeface="黑体" panose="02010609060101010101" charset="-122"/>
              </a:rPr>
              <a:t>单位信息维护管理补充完整保存时会弹出提示框，点击跳转就可以进入残疾人安置管理界面，也可以直接点击残疾人安置管理进入。</a:t>
            </a:r>
            <a:endParaRPr lang="zh-CN" altLang="en-US" sz="2400">
              <a:latin typeface="黑体" panose="02010609060101010101" charset="-122"/>
              <a:ea typeface="黑体" panose="02010609060101010101" charset="-122"/>
            </a:endParaRPr>
          </a:p>
        </p:txBody>
      </p:sp>
      <p:pic>
        <p:nvPicPr>
          <p:cNvPr id="4" name="内容占位符 3"/>
          <p:cNvPicPr>
            <a:picLocks noChangeAspect="1"/>
          </p:cNvPicPr>
          <p:nvPr>
            <p:ph idx="1"/>
          </p:nvPr>
        </p:nvPicPr>
        <p:blipFill>
          <a:blip r:embed="rId2"/>
          <a:stretch>
            <a:fillRect/>
          </a:stretch>
        </p:blipFill>
        <p:spPr>
          <a:xfrm>
            <a:off x="467360" y="1484630"/>
            <a:ext cx="8229600" cy="41636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400">
                <a:latin typeface="黑体" panose="02010609060101010101" charset="-122"/>
                <a:ea typeface="黑体" panose="02010609060101010101" charset="-122"/>
                <a:cs typeface="黑体" panose="02010609060101010101" charset="-122"/>
                <a:sym typeface="+mn-ea"/>
              </a:rPr>
              <a:t>（</a:t>
            </a:r>
            <a:r>
              <a:rPr lang="zh-CN" altLang="en-US" sz="2400">
                <a:latin typeface="黑体" panose="02010609060101010101" charset="-122"/>
                <a:ea typeface="黑体" panose="02010609060101010101" charset="-122"/>
                <a:cs typeface="黑体" panose="02010609060101010101" charset="-122"/>
                <a:sym typeface="+mn-ea"/>
              </a:rPr>
              <a:t>二</a:t>
            </a:r>
            <a:r>
              <a:rPr lang="zh-CN" altLang="en-US" sz="2400">
                <a:latin typeface="黑体" panose="02010609060101010101" charset="-122"/>
                <a:ea typeface="黑体" panose="02010609060101010101" charset="-122"/>
                <a:cs typeface="黑体" panose="02010609060101010101" charset="-122"/>
                <a:sym typeface="+mn-ea"/>
              </a:rPr>
              <a:t>）残疾人安置管理</a:t>
            </a:r>
            <a:br>
              <a:rPr lang="zh-CN" altLang="en-US" sz="2400">
                <a:latin typeface="黑体" panose="02010609060101010101" charset="-122"/>
                <a:ea typeface="黑体" panose="02010609060101010101" charset="-122"/>
                <a:cs typeface="黑体" panose="02010609060101010101" charset="-122"/>
                <a:sym typeface="+mn-ea"/>
              </a:rPr>
            </a:br>
            <a:r>
              <a:rPr lang="en-US" altLang="zh-CN" sz="2400">
                <a:latin typeface="黑体" panose="02010609060101010101" charset="-122"/>
                <a:ea typeface="黑体" panose="02010609060101010101" charset="-122"/>
                <a:cs typeface="黑体" panose="02010609060101010101" charset="-122"/>
                <a:sym typeface="+mn-ea"/>
              </a:rPr>
              <a:t>   </a:t>
            </a:r>
            <a:r>
              <a:rPr lang="zh-CN" altLang="en-US" sz="1800">
                <a:latin typeface="黑体" panose="02010609060101010101" charset="-122"/>
                <a:ea typeface="黑体" panose="02010609060101010101" charset="-122"/>
                <a:sym typeface="+mn-ea"/>
              </a:rPr>
              <a:t>1、</a:t>
            </a:r>
            <a:r>
              <a:rPr lang="zh-CN" altLang="en-US" sz="1800">
                <a:latin typeface="黑体" panose="02010609060101010101" charset="-122"/>
                <a:ea typeface="黑体" panose="02010609060101010101" charset="-122"/>
              </a:rPr>
              <a:t>可以在残疾人安置管理界面添加残疾人或导入上一年申报名单，视情况而定，如下图。</a:t>
            </a:r>
            <a:endParaRPr lang="zh-CN" altLang="en-US" sz="1800">
              <a:latin typeface="黑体" panose="02010609060101010101" charset="-122"/>
              <a:ea typeface="黑体" panose="02010609060101010101" charset="-122"/>
            </a:endParaRPr>
          </a:p>
        </p:txBody>
      </p:sp>
      <p:pic>
        <p:nvPicPr>
          <p:cNvPr id="4" name="内容占位符 3"/>
          <p:cNvPicPr>
            <a:picLocks noChangeAspect="1"/>
          </p:cNvPicPr>
          <p:nvPr>
            <p:ph idx="1"/>
          </p:nvPr>
        </p:nvPicPr>
        <p:blipFill>
          <a:blip r:embed="rId2"/>
          <a:stretch>
            <a:fillRect/>
          </a:stretch>
        </p:blipFill>
        <p:spPr>
          <a:xfrm>
            <a:off x="457200" y="1481455"/>
            <a:ext cx="8229600" cy="38950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000">
                <a:latin typeface="微软雅黑" panose="020B0503020204020204" charset="-122"/>
                <a:ea typeface="微软雅黑" panose="020B0503020204020204" charset="-122"/>
              </a:rPr>
              <a:t>①新增残疾员工：在添加残疾人页面将基本信息必填项填写完整，再在安置信息管理处点击添加，将合同信息填写完整并上传附件后点击</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保存，下一步</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a:t>
            </a:r>
            <a:endParaRPr lang="zh-CN" altLang="en-US" sz="2000">
              <a:latin typeface="微软雅黑" panose="020B0503020204020204" charset="-122"/>
              <a:ea typeface="微软雅黑" panose="020B0503020204020204" charset="-122"/>
            </a:endParaRPr>
          </a:p>
        </p:txBody>
      </p:sp>
      <p:pic>
        <p:nvPicPr>
          <p:cNvPr id="5" name="内容占位符 4"/>
          <p:cNvPicPr>
            <a:picLocks noChangeAspect="1"/>
          </p:cNvPicPr>
          <p:nvPr>
            <p:ph idx="1"/>
          </p:nvPr>
        </p:nvPicPr>
        <p:blipFill>
          <a:blip r:embed="rId2"/>
          <a:stretch>
            <a:fillRect/>
          </a:stretch>
        </p:blipFill>
        <p:spPr>
          <a:xfrm>
            <a:off x="539115" y="1350010"/>
            <a:ext cx="8308975" cy="2383155"/>
          </a:xfrm>
          <a:prstGeom prst="rect">
            <a:avLst/>
          </a:prstGeom>
        </p:spPr>
      </p:pic>
      <p:pic>
        <p:nvPicPr>
          <p:cNvPr id="6" name="图片 5"/>
          <p:cNvPicPr>
            <a:picLocks noChangeAspect="1"/>
          </p:cNvPicPr>
          <p:nvPr/>
        </p:nvPicPr>
        <p:blipFill>
          <a:blip r:embed="rId3"/>
          <a:stretch>
            <a:fillRect/>
          </a:stretch>
        </p:blipFill>
        <p:spPr>
          <a:xfrm>
            <a:off x="539115" y="4004945"/>
            <a:ext cx="8278495" cy="25380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539750" y="692785"/>
            <a:ext cx="8229600" cy="882650"/>
          </a:xfrm>
        </p:spPr>
        <p:txBody>
          <a:bodyPr/>
          <a:p>
            <a:r>
              <a:rPr lang="zh-CN" altLang="en-US" sz="1600">
                <a:solidFill>
                  <a:srgbClr val="FF0000"/>
                </a:solidFill>
                <a:latin typeface="黑体" panose="02010609060101010101" charset="-122"/>
                <a:ea typeface="黑体" panose="02010609060101010101" charset="-122"/>
                <a:cs typeface="黑体" panose="02010609060101010101" charset="-122"/>
              </a:rPr>
              <a:t>重点提示</a:t>
            </a:r>
            <a:r>
              <a:rPr lang="en-US" altLang="zh-CN" sz="1600">
                <a:solidFill>
                  <a:srgbClr val="FF0000"/>
                </a:solidFill>
                <a:latin typeface="黑体" panose="02010609060101010101" charset="-122"/>
                <a:ea typeface="黑体" panose="02010609060101010101" charset="-122"/>
                <a:cs typeface="黑体" panose="02010609060101010101" charset="-122"/>
              </a:rPr>
              <a:t>1</a:t>
            </a:r>
            <a:r>
              <a:rPr lang="zh-CN" altLang="en-US" sz="1600">
                <a:solidFill>
                  <a:srgbClr val="FF0000"/>
                </a:solidFill>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添加残疾人</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后在基本信息处输入身份证号，自动获取残疾人员的信息。如果获取不到，说明这个残疾人证注销或者过期，为无效证件。（下图所示）</a:t>
            </a:r>
            <a:r>
              <a:rPr lang="en-US" altLang="zh-CN" sz="1600">
                <a:latin typeface="黑体" panose="02010609060101010101" charset="-122"/>
                <a:ea typeface="黑体" panose="02010609060101010101" charset="-122"/>
                <a:cs typeface="黑体" panose="02010609060101010101" charset="-122"/>
              </a:rPr>
              <a:t>  </a:t>
            </a:r>
            <a:endParaRPr lang="zh-CN" altLang="en-US" sz="160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custDataLst>
              <p:tags r:id="rId3"/>
            </p:custDataLst>
          </p:nvPr>
        </p:nvPicPr>
        <p:blipFill>
          <a:blip r:embed="rId4"/>
          <a:stretch>
            <a:fillRect/>
          </a:stretch>
        </p:blipFill>
        <p:spPr>
          <a:xfrm>
            <a:off x="323850" y="1484630"/>
            <a:ext cx="8529955" cy="36963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8" name="图片 7"/>
          <p:cNvPicPr>
            <a:picLocks noChangeAspect="1"/>
          </p:cNvPicPr>
          <p:nvPr>
            <p:custDataLst>
              <p:tags r:id="rId2"/>
            </p:custDataLst>
          </p:nvPr>
        </p:nvPicPr>
        <p:blipFill>
          <a:blip r:embed="rId3"/>
          <a:srcRect r="43306"/>
          <a:stretch>
            <a:fillRect/>
          </a:stretch>
        </p:blipFill>
        <p:spPr>
          <a:xfrm>
            <a:off x="971550" y="1484630"/>
            <a:ext cx="4684395" cy="4385310"/>
          </a:xfrm>
          <a:prstGeom prst="rect">
            <a:avLst/>
          </a:prstGeom>
          <a:ln w="12700" cmpd="sng">
            <a:solidFill>
              <a:srgbClr val="FF0000"/>
            </a:solidFill>
            <a:prstDash val="solid"/>
          </a:ln>
        </p:spPr>
      </p:pic>
      <p:sp>
        <p:nvSpPr>
          <p:cNvPr id="9" name="内容占位符 2"/>
          <p:cNvSpPr>
            <a:spLocks noGrp="1"/>
          </p:cNvSpPr>
          <p:nvPr>
            <p:custDataLst>
              <p:tags r:id="rId4"/>
            </p:custDataLst>
          </p:nvPr>
        </p:nvSpPr>
        <p:spPr>
          <a:xfrm>
            <a:off x="539750" y="614045"/>
            <a:ext cx="8166100" cy="870585"/>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zh-CN" altLang="en-US" sz="1800">
                <a:solidFill>
                  <a:srgbClr val="FF0000"/>
                </a:solidFill>
                <a:latin typeface="黑体" panose="02010609060101010101" charset="-122"/>
                <a:ea typeface="黑体" panose="02010609060101010101" charset="-122"/>
                <a:cs typeface="黑体" panose="02010609060101010101" charset="-122"/>
              </a:rPr>
              <a:t>重点提示</a:t>
            </a:r>
            <a:r>
              <a:rPr lang="en-US" altLang="zh-CN" sz="1800">
                <a:solidFill>
                  <a:srgbClr val="FF0000"/>
                </a:solidFill>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a:t>
            </a:r>
            <a:r>
              <a:rPr lang="zh-CN" altLang="en-US" sz="1600">
                <a:solidFill>
                  <a:srgbClr val="FF0000"/>
                </a:solidFill>
                <a:latin typeface="黑体" panose="02010609060101010101" charset="-122"/>
                <a:ea typeface="黑体" panose="02010609060101010101" charset="-122"/>
                <a:cs typeface="黑体" panose="02010609060101010101" charset="-122"/>
              </a:rPr>
              <a:t>工资申报方式</a:t>
            </a:r>
            <a:r>
              <a:rPr lang="zh-CN" altLang="en-US" sz="1600">
                <a:latin typeface="黑体" panose="02010609060101010101" charset="-122"/>
                <a:ea typeface="黑体" panose="02010609060101010101" charset="-122"/>
                <a:cs typeface="黑体" panose="02010609060101010101" charset="-122"/>
              </a:rPr>
              <a:t>不勾选。勾选保存后申报个税的残疾人工资则显示</a:t>
            </a:r>
            <a:r>
              <a:rPr lang="en-US" altLang="zh-CN" sz="1600">
                <a:latin typeface="黑体" panose="02010609060101010101" charset="-122"/>
                <a:ea typeface="黑体" panose="02010609060101010101" charset="-122"/>
                <a:cs typeface="黑体" panose="02010609060101010101" charset="-122"/>
              </a:rPr>
              <a:t>“</a:t>
            </a:r>
            <a:r>
              <a:rPr lang="zh-CN" altLang="en-US" sz="1600">
                <a:solidFill>
                  <a:srgbClr val="FF0000"/>
                </a:solidFill>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，无法认证通过（下图所示）</a:t>
            </a:r>
            <a:endParaRPr lang="zh-CN" altLang="en-US" sz="1600">
              <a:latin typeface="黑体" panose="02010609060101010101" charset="-122"/>
              <a:ea typeface="黑体" panose="02010609060101010101" charset="-122"/>
              <a:cs typeface="黑体" panose="02010609060101010101" charset="-122"/>
            </a:endParaRPr>
          </a:p>
        </p:txBody>
      </p:sp>
      <p:pic>
        <p:nvPicPr>
          <p:cNvPr id="10" name="图片 9"/>
          <p:cNvPicPr>
            <a:picLocks noChangeAspect="1"/>
          </p:cNvPicPr>
          <p:nvPr>
            <p:custDataLst>
              <p:tags r:id="rId5"/>
            </p:custDataLst>
          </p:nvPr>
        </p:nvPicPr>
        <p:blipFill>
          <a:blip r:embed="rId6"/>
          <a:srcRect r="79148"/>
          <a:stretch>
            <a:fillRect/>
          </a:stretch>
        </p:blipFill>
        <p:spPr>
          <a:xfrm>
            <a:off x="5796280" y="1484630"/>
            <a:ext cx="1746250" cy="4423410"/>
          </a:xfrm>
          <a:prstGeom prst="rect">
            <a:avLst/>
          </a:prstGeom>
          <a:ln w="12700" cmpd="sng">
            <a:solidFill>
              <a:srgbClr val="FF0000"/>
            </a:solidFill>
            <a:prstDash val="soli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文本框 99"/>
          <p:cNvSpPr txBox="1"/>
          <p:nvPr/>
        </p:nvSpPr>
        <p:spPr>
          <a:xfrm>
            <a:off x="395605" y="548640"/>
            <a:ext cx="8047355" cy="1014730"/>
          </a:xfrm>
          <a:prstGeom prst="rect">
            <a:avLst/>
          </a:prstGeom>
          <a:noFill/>
          <a:ln w="9525">
            <a:noFill/>
          </a:ln>
        </p:spPr>
        <p:txBody>
          <a:bodyPr wrap="square">
            <a:spAutoFit/>
          </a:bodyPr>
          <a:p>
            <a:pPr marL="342900" indent="-342900" algn="l">
              <a:spcBef>
                <a:spcPct val="20000"/>
              </a:spcBef>
              <a:buClrTx/>
              <a:buSzTx/>
              <a:buFontTx/>
              <a:buChar char="•"/>
            </a:pPr>
            <a:r>
              <a:rPr lang="zh-CN" altLang="en-US" sz="2000">
                <a:solidFill>
                  <a:srgbClr val="FF0000"/>
                </a:solidFill>
                <a:latin typeface="黑体" panose="02010609060101010101" charset="-122"/>
                <a:ea typeface="黑体" panose="02010609060101010101" charset="-122"/>
                <a:cs typeface="黑体" panose="02010609060101010101" charset="-122"/>
              </a:rPr>
              <a:t>重点提示</a:t>
            </a:r>
            <a:r>
              <a:rPr lang="en-US" altLang="zh-CN" sz="2000">
                <a:solidFill>
                  <a:srgbClr val="FF0000"/>
                </a:solidFill>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：如果为劳务派遣人员，则需要上传关于此人的劳务派遣协议，且协议中应明确该人员残疾人安置登记计入用人单位；（下图所示）</a:t>
            </a:r>
            <a:endParaRPr lang="zh-CN" altLang="en-US" sz="2000">
              <a:latin typeface="黑体" panose="02010609060101010101" charset="-122"/>
              <a:ea typeface="黑体" panose="02010609060101010101" charset="-122"/>
              <a:cs typeface="黑体" panose="02010609060101010101" charset="-122"/>
            </a:endParaRPr>
          </a:p>
        </p:txBody>
      </p:sp>
      <p:pic>
        <p:nvPicPr>
          <p:cNvPr id="5" name="图片 4"/>
          <p:cNvPicPr/>
          <p:nvPr/>
        </p:nvPicPr>
        <p:blipFill>
          <a:blip r:embed="rId2"/>
          <a:stretch>
            <a:fillRect/>
          </a:stretch>
        </p:blipFill>
        <p:spPr>
          <a:xfrm>
            <a:off x="381000" y="1628775"/>
            <a:ext cx="8763000" cy="219075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文本框 99"/>
          <p:cNvSpPr txBox="1"/>
          <p:nvPr>
            <p:custDataLst>
              <p:tags r:id="rId2"/>
            </p:custDataLst>
          </p:nvPr>
        </p:nvSpPr>
        <p:spPr>
          <a:xfrm>
            <a:off x="395605" y="548640"/>
            <a:ext cx="8047355" cy="583565"/>
          </a:xfrm>
          <a:prstGeom prst="rect">
            <a:avLst/>
          </a:prstGeom>
          <a:noFill/>
          <a:ln w="9525">
            <a:noFill/>
          </a:ln>
        </p:spPr>
        <p:txBody>
          <a:bodyPr wrap="square">
            <a:spAutoFit/>
          </a:bodyPr>
          <a:p>
            <a:pPr marL="342900" indent="-342900" algn="l">
              <a:spcBef>
                <a:spcPct val="20000"/>
              </a:spcBef>
              <a:buClrTx/>
              <a:buSzTx/>
              <a:buFontTx/>
              <a:buChar char="•"/>
            </a:pPr>
            <a:r>
              <a:rPr lang="zh-CN" altLang="en-US" sz="1600">
                <a:latin typeface="黑体" panose="02010609060101010101" charset="-122"/>
                <a:ea typeface="黑体" panose="02010609060101010101" charset="-122"/>
                <a:cs typeface="黑体" panose="02010609060101010101" charset="-122"/>
              </a:rPr>
              <a:t>机关事业单位安排的在编残疾人可</a:t>
            </a:r>
            <a:r>
              <a:rPr lang="en-US" altLang="zh-CN" sz="1600">
                <a:latin typeface="黑体" panose="02010609060101010101" charset="-122"/>
                <a:ea typeface="黑体" panose="02010609060101010101" charset="-122"/>
                <a:cs typeface="黑体" panose="02010609060101010101" charset="-122"/>
                <a:sym typeface="+mn-ea"/>
              </a:rPr>
              <a:t>在</a:t>
            </a:r>
            <a:r>
              <a:rPr lang="en-US" altLang="zh-CN" sz="1600">
                <a:latin typeface="黑体" panose="02010609060101010101" charset="-122"/>
                <a:ea typeface="黑体" panose="02010609060101010101" charset="-122"/>
                <a:cs typeface="黑体" panose="02010609060101010101" charset="-122"/>
              </a:rPr>
              <a:t>“湖南省机构编制综合管理平台”打印一份人员信息表盖单位公章上传</a:t>
            </a:r>
            <a:r>
              <a:rPr lang="zh-CN" altLang="en-US" sz="1600">
                <a:latin typeface="黑体" panose="02010609060101010101" charset="-122"/>
                <a:ea typeface="黑体" panose="02010609060101010101" charset="-122"/>
                <a:cs typeface="黑体" panose="02010609060101010101" charset="-122"/>
              </a:rPr>
              <a:t>（下图所示）</a:t>
            </a:r>
            <a:r>
              <a:rPr lang="en-US" altLang="zh-CN" sz="1600">
                <a:latin typeface="黑体" panose="02010609060101010101" charset="-122"/>
                <a:ea typeface="黑体" panose="02010609060101010101" charset="-122"/>
                <a:cs typeface="黑体" panose="02010609060101010101" charset="-122"/>
              </a:rPr>
              <a:t>。</a:t>
            </a:r>
            <a:endParaRPr lang="en-US" altLang="zh-CN" sz="1600">
              <a:latin typeface="黑体" panose="02010609060101010101" charset="-122"/>
              <a:ea typeface="黑体" panose="02010609060101010101" charset="-122"/>
              <a:cs typeface="黑体" panose="02010609060101010101" charset="-122"/>
            </a:endParaRPr>
          </a:p>
        </p:txBody>
      </p:sp>
      <p:pic>
        <p:nvPicPr>
          <p:cNvPr id="23" name="图片 23" descr="编制人员信息"/>
          <p:cNvPicPr>
            <a:picLocks noChangeAspect="1"/>
          </p:cNvPicPr>
          <p:nvPr>
            <p:custDataLst>
              <p:tags r:id="rId3"/>
            </p:custDataLst>
          </p:nvPr>
        </p:nvPicPr>
        <p:blipFill>
          <a:blip r:embed="rId4"/>
          <a:srcRect t="12620" r="34420" b="15313"/>
          <a:stretch>
            <a:fillRect/>
          </a:stretch>
        </p:blipFill>
        <p:spPr>
          <a:xfrm>
            <a:off x="899795" y="1340485"/>
            <a:ext cx="3752850" cy="2811145"/>
          </a:xfrm>
          <a:prstGeom prst="rect">
            <a:avLst/>
          </a:prstGeom>
        </p:spPr>
      </p:pic>
      <p:pic>
        <p:nvPicPr>
          <p:cNvPr id="28" name="图片 28" descr="1 002"/>
          <p:cNvPicPr>
            <a:picLocks noChangeAspect="1"/>
          </p:cNvPicPr>
          <p:nvPr>
            <p:custDataLst>
              <p:tags r:id="rId5"/>
            </p:custDataLst>
          </p:nvPr>
        </p:nvPicPr>
        <p:blipFill>
          <a:blip r:embed="rId6"/>
          <a:srcRect r="7066"/>
          <a:stretch>
            <a:fillRect/>
          </a:stretch>
        </p:blipFill>
        <p:spPr>
          <a:xfrm>
            <a:off x="4716145" y="1340485"/>
            <a:ext cx="3947795" cy="28695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文本框 99"/>
          <p:cNvSpPr txBox="1"/>
          <p:nvPr>
            <p:custDataLst>
              <p:tags r:id="rId2"/>
            </p:custDataLst>
          </p:nvPr>
        </p:nvSpPr>
        <p:spPr>
          <a:xfrm>
            <a:off x="395605" y="548640"/>
            <a:ext cx="8047355" cy="583565"/>
          </a:xfrm>
          <a:prstGeom prst="rect">
            <a:avLst/>
          </a:prstGeom>
          <a:noFill/>
          <a:ln w="9525">
            <a:noFill/>
          </a:ln>
        </p:spPr>
        <p:txBody>
          <a:bodyPr wrap="square">
            <a:spAutoFit/>
          </a:bodyPr>
          <a:p>
            <a:pPr marL="342900" indent="-342900" algn="l">
              <a:spcBef>
                <a:spcPct val="20000"/>
              </a:spcBef>
              <a:buClrTx/>
              <a:buSzTx/>
              <a:buFontTx/>
              <a:buChar char="•"/>
            </a:pPr>
            <a:r>
              <a:rPr lang="zh-CN" altLang="en-US" sz="1600">
                <a:latin typeface="黑体" panose="02010609060101010101" charset="-122"/>
                <a:ea typeface="黑体" panose="02010609060101010101" charset="-122"/>
                <a:cs typeface="黑体" panose="02010609060101010101" charset="-122"/>
              </a:rPr>
              <a:t>机关事业单位无合同的还可</a:t>
            </a:r>
            <a:r>
              <a:rPr lang="en-US" altLang="zh-CN" sz="1600">
                <a:latin typeface="黑体" panose="02010609060101010101" charset="-122"/>
                <a:ea typeface="黑体" panose="02010609060101010101" charset="-122"/>
                <a:cs typeface="黑体" panose="02010609060101010101" charset="-122"/>
                <a:sym typeface="+mn-ea"/>
              </a:rPr>
              <a:t>在</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百菲特系统</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截屏</a:t>
            </a:r>
            <a:r>
              <a:rPr lang="en-US" altLang="zh-CN" sz="1600">
                <a:latin typeface="黑体" panose="02010609060101010101" charset="-122"/>
                <a:ea typeface="黑体" panose="02010609060101010101" charset="-122"/>
                <a:cs typeface="黑体" panose="02010609060101010101" charset="-122"/>
              </a:rPr>
              <a:t>一份人员信息表盖单位公章上传</a:t>
            </a:r>
            <a:r>
              <a:rPr lang="zh-CN" altLang="en-US" sz="1600">
                <a:latin typeface="黑体" panose="02010609060101010101" charset="-122"/>
                <a:ea typeface="黑体" panose="02010609060101010101" charset="-122"/>
                <a:cs typeface="黑体" panose="02010609060101010101" charset="-122"/>
              </a:rPr>
              <a:t>（下图所示）</a:t>
            </a:r>
            <a:r>
              <a:rPr lang="en-US" altLang="zh-CN" sz="1600">
                <a:latin typeface="黑体" panose="02010609060101010101" charset="-122"/>
                <a:ea typeface="黑体" panose="02010609060101010101" charset="-122"/>
                <a:cs typeface="黑体" panose="02010609060101010101" charset="-122"/>
              </a:rPr>
              <a:t>。</a:t>
            </a:r>
            <a:endParaRPr lang="en-US" altLang="zh-CN" sz="16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custDataLst>
              <p:tags r:id="rId3"/>
            </p:custDataLst>
          </p:nvPr>
        </p:nvPicPr>
        <p:blipFill>
          <a:blip r:embed="rId4"/>
          <a:stretch>
            <a:fillRect/>
          </a:stretch>
        </p:blipFill>
        <p:spPr>
          <a:xfrm>
            <a:off x="1403350" y="1700530"/>
            <a:ext cx="5531485" cy="40932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539750" y="692785"/>
            <a:ext cx="8229600" cy="882650"/>
          </a:xfrm>
        </p:spPr>
        <p:txBody>
          <a:bodyPr/>
          <a:p>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、点击“保存，下一步”后进入人员信息校验页面（下图所示）</a:t>
            </a:r>
            <a:r>
              <a:rPr lang="zh-CN" altLang="en-US" sz="1600">
                <a:solidFill>
                  <a:srgbClr val="FF0000"/>
                </a:solidFill>
                <a:latin typeface="黑体" panose="02010609060101010101" charset="-122"/>
                <a:ea typeface="黑体" panose="02010609060101010101" charset="-122"/>
                <a:cs typeface="黑体" panose="02010609060101010101" charset="-122"/>
              </a:rPr>
              <a:t>请仔细阅读下图上标红的提示</a:t>
            </a:r>
            <a:r>
              <a:rPr lang="zh-CN" altLang="en-US" sz="1600">
                <a:latin typeface="黑体" panose="02010609060101010101" charset="-122"/>
                <a:ea typeface="黑体" panose="02010609060101010101" charset="-122"/>
                <a:cs typeface="黑体" panose="02010609060101010101" charset="-122"/>
              </a:rPr>
              <a:t>。</a:t>
            </a:r>
            <a:endParaRPr lang="zh-CN" altLang="en-US" sz="1600">
              <a:latin typeface="黑体" panose="02010609060101010101" charset="-122"/>
              <a:ea typeface="黑体" panose="02010609060101010101" charset="-122"/>
              <a:cs typeface="黑体" panose="02010609060101010101" charset="-122"/>
            </a:endParaRPr>
          </a:p>
        </p:txBody>
      </p:sp>
      <p:pic>
        <p:nvPicPr>
          <p:cNvPr id="9" name="图片 9"/>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51460" y="1412875"/>
            <a:ext cx="8648065" cy="3641725"/>
          </a:xfrm>
          <a:prstGeom prst="rect">
            <a:avLst/>
          </a:prstGeom>
          <a:ln>
            <a:solidFill>
              <a:srgbClr val="FF0000"/>
            </a:solidFill>
          </a:ln>
        </p:spPr>
      </p:pic>
      <p:pic>
        <p:nvPicPr>
          <p:cNvPr id="10" name="图片 10"/>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250825" y="5085080"/>
            <a:ext cx="8648065" cy="7715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467995" y="404495"/>
            <a:ext cx="8229600" cy="882650"/>
          </a:xfrm>
        </p:spPr>
        <p:txBody>
          <a:bodyPr/>
          <a:p>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、系统中每一列的 “√”为系统自动核验通过的月份，“Ⅹ”为系统核验失败的月份。其中“工资信息”表示该人员是否每月有工资发放记录并</a:t>
            </a:r>
            <a:r>
              <a:rPr lang="zh-CN" altLang="en-US" sz="1600">
                <a:latin typeface="黑体" panose="02010609060101010101" charset="-122"/>
                <a:ea typeface="黑体" panose="02010609060101010101" charset="-122"/>
                <a:cs typeface="黑体" panose="02010609060101010101" charset="-122"/>
                <a:sym typeface="+mn-ea"/>
              </a:rPr>
              <a:t>进行了</a:t>
            </a:r>
            <a:r>
              <a:rPr lang="zh-CN" altLang="en-US" sz="1600">
                <a:solidFill>
                  <a:srgbClr val="FF0000"/>
                </a:solidFill>
                <a:latin typeface="黑体" panose="02010609060101010101" charset="-122"/>
                <a:ea typeface="黑体" panose="02010609060101010101" charset="-122"/>
                <a:cs typeface="黑体" panose="02010609060101010101" charset="-122"/>
                <a:sym typeface="+mn-ea"/>
              </a:rPr>
              <a:t>个税申报</a:t>
            </a:r>
            <a:r>
              <a:rPr lang="zh-CN" altLang="en-US" sz="1600">
                <a:latin typeface="黑体" panose="02010609060101010101" charset="-122"/>
                <a:ea typeface="黑体" panose="02010609060101010101" charset="-122"/>
                <a:cs typeface="黑体" panose="02010609060101010101" charset="-122"/>
              </a:rPr>
              <a:t>，且发放工资≥当地的最低工资标准</a:t>
            </a:r>
            <a:r>
              <a:rPr lang="zh-CN" altLang="en-US" sz="1600">
                <a:solidFill>
                  <a:srgbClr val="FF0000"/>
                </a:solidFill>
                <a:latin typeface="黑体" panose="02010609060101010101" charset="-122"/>
                <a:ea typeface="黑体" panose="02010609060101010101" charset="-122"/>
                <a:cs typeface="黑体" panose="02010609060101010101" charset="-122"/>
              </a:rPr>
              <a:t>（</a:t>
            </a:r>
            <a:r>
              <a:rPr lang="en-US" altLang="zh-CN" sz="1600">
                <a:solidFill>
                  <a:srgbClr val="FF0000"/>
                </a:solidFill>
                <a:latin typeface="黑体" panose="02010609060101010101" charset="-122"/>
                <a:ea typeface="黑体" panose="02010609060101010101" charset="-122"/>
                <a:cs typeface="黑体" panose="02010609060101010101" charset="-122"/>
              </a:rPr>
              <a:t>2024</a:t>
            </a:r>
            <a:r>
              <a:rPr lang="zh-CN" altLang="en-US" sz="1600">
                <a:solidFill>
                  <a:srgbClr val="FF0000"/>
                </a:solidFill>
                <a:latin typeface="黑体" panose="02010609060101010101" charset="-122"/>
                <a:ea typeface="黑体" panose="02010609060101010101" charset="-122"/>
                <a:cs typeface="黑体" panose="02010609060101010101" charset="-122"/>
              </a:rPr>
              <a:t>年</a:t>
            </a:r>
            <a:r>
              <a:rPr lang="en-US" altLang="zh-CN" sz="1600">
                <a:solidFill>
                  <a:srgbClr val="FF0000"/>
                </a:solidFill>
                <a:latin typeface="黑体" panose="02010609060101010101" charset="-122"/>
                <a:ea typeface="黑体" panose="02010609060101010101" charset="-122"/>
                <a:cs typeface="黑体" panose="02010609060101010101" charset="-122"/>
              </a:rPr>
              <a:t>1-8</a:t>
            </a:r>
            <a:r>
              <a:rPr lang="zh-CN" altLang="en-US" sz="1600">
                <a:solidFill>
                  <a:srgbClr val="FF0000"/>
                </a:solidFill>
                <a:latin typeface="黑体" panose="02010609060101010101" charset="-122"/>
                <a:ea typeface="黑体" panose="02010609060101010101" charset="-122"/>
                <a:cs typeface="黑体" panose="02010609060101010101" charset="-122"/>
              </a:rPr>
              <a:t>月祁阳市最低工资标准</a:t>
            </a:r>
            <a:r>
              <a:rPr lang="en-US" altLang="zh-CN" sz="1600">
                <a:solidFill>
                  <a:srgbClr val="FF0000"/>
                </a:solidFill>
                <a:latin typeface="黑体" panose="02010609060101010101" charset="-122"/>
                <a:ea typeface="黑体" panose="02010609060101010101" charset="-122"/>
                <a:cs typeface="黑体" panose="02010609060101010101" charset="-122"/>
              </a:rPr>
              <a:t>1550</a:t>
            </a:r>
            <a:r>
              <a:rPr lang="zh-CN" altLang="en-US" sz="1600">
                <a:solidFill>
                  <a:srgbClr val="FF0000"/>
                </a:solidFill>
                <a:latin typeface="黑体" panose="02010609060101010101" charset="-122"/>
                <a:ea typeface="黑体" panose="02010609060101010101" charset="-122"/>
                <a:cs typeface="黑体" panose="02010609060101010101" charset="-122"/>
              </a:rPr>
              <a:t>元，</a:t>
            </a:r>
            <a:r>
              <a:rPr lang="en-US" altLang="zh-CN" sz="1600">
                <a:solidFill>
                  <a:srgbClr val="FF0000"/>
                </a:solidFill>
                <a:latin typeface="黑体" panose="02010609060101010101" charset="-122"/>
                <a:ea typeface="黑体" panose="02010609060101010101" charset="-122"/>
                <a:cs typeface="黑体" panose="02010609060101010101" charset="-122"/>
              </a:rPr>
              <a:t>2024</a:t>
            </a:r>
            <a:r>
              <a:rPr lang="zh-CN" altLang="en-US" sz="1600">
                <a:solidFill>
                  <a:srgbClr val="FF0000"/>
                </a:solidFill>
                <a:latin typeface="黑体" panose="02010609060101010101" charset="-122"/>
                <a:ea typeface="黑体" panose="02010609060101010101" charset="-122"/>
                <a:cs typeface="黑体" panose="02010609060101010101" charset="-122"/>
              </a:rPr>
              <a:t>年</a:t>
            </a:r>
            <a:r>
              <a:rPr lang="en-US" altLang="zh-CN" sz="1600">
                <a:solidFill>
                  <a:srgbClr val="FF0000"/>
                </a:solidFill>
                <a:latin typeface="黑体" panose="02010609060101010101" charset="-122"/>
                <a:ea typeface="黑体" panose="02010609060101010101" charset="-122"/>
                <a:cs typeface="黑体" panose="02010609060101010101" charset="-122"/>
              </a:rPr>
              <a:t>9</a:t>
            </a:r>
            <a:r>
              <a:rPr lang="zh-CN" altLang="en-US" sz="1600">
                <a:solidFill>
                  <a:srgbClr val="FF0000"/>
                </a:solidFill>
                <a:latin typeface="黑体" panose="02010609060101010101" charset="-122"/>
                <a:ea typeface="黑体" panose="02010609060101010101" charset="-122"/>
                <a:cs typeface="黑体" panose="02010609060101010101" charset="-122"/>
              </a:rPr>
              <a:t>月</a:t>
            </a:r>
            <a:r>
              <a:rPr lang="en-US" altLang="zh-CN" sz="1600">
                <a:solidFill>
                  <a:srgbClr val="FF0000"/>
                </a:solidFill>
                <a:latin typeface="黑体" panose="02010609060101010101" charset="-122"/>
                <a:ea typeface="黑体" panose="02010609060101010101" charset="-122"/>
                <a:cs typeface="黑体" panose="02010609060101010101" charset="-122"/>
              </a:rPr>
              <a:t>-12</a:t>
            </a:r>
            <a:r>
              <a:rPr lang="zh-CN" altLang="en-US" sz="1600">
                <a:solidFill>
                  <a:srgbClr val="FF0000"/>
                </a:solidFill>
                <a:latin typeface="黑体" panose="02010609060101010101" charset="-122"/>
                <a:ea typeface="黑体" panose="02010609060101010101" charset="-122"/>
                <a:cs typeface="黑体" panose="02010609060101010101" charset="-122"/>
              </a:rPr>
              <a:t>月祁阳市最低工资标准</a:t>
            </a:r>
            <a:r>
              <a:rPr lang="en-US" altLang="zh-CN" sz="1600">
                <a:solidFill>
                  <a:srgbClr val="FF0000"/>
                </a:solidFill>
                <a:latin typeface="黑体" panose="02010609060101010101" charset="-122"/>
                <a:ea typeface="黑体" panose="02010609060101010101" charset="-122"/>
                <a:cs typeface="黑体" panose="02010609060101010101" charset="-122"/>
              </a:rPr>
              <a:t>1700</a:t>
            </a:r>
            <a:r>
              <a:rPr lang="zh-CN" altLang="en-US" sz="1600">
                <a:solidFill>
                  <a:srgbClr val="FF0000"/>
                </a:solidFill>
                <a:latin typeface="黑体" panose="02010609060101010101" charset="-122"/>
                <a:ea typeface="黑体" panose="02010609060101010101" charset="-122"/>
                <a:cs typeface="黑体" panose="02010609060101010101" charset="-122"/>
              </a:rPr>
              <a:t>元）</a:t>
            </a:r>
            <a:r>
              <a:rPr lang="zh-CN" altLang="en-US" sz="1600">
                <a:latin typeface="黑体" panose="02010609060101010101" charset="-122"/>
                <a:ea typeface="黑体" panose="02010609060101010101" charset="-122"/>
                <a:cs typeface="黑体" panose="02010609060101010101" charset="-122"/>
              </a:rPr>
              <a:t>。</a:t>
            </a:r>
            <a:r>
              <a:rPr lang="zh-CN" altLang="en-US" sz="1600">
                <a:solidFill>
                  <a:srgbClr val="FF0000"/>
                </a:solidFill>
                <a:latin typeface="黑体" panose="02010609060101010101" charset="-122"/>
                <a:ea typeface="黑体" panose="02010609060101010101" charset="-122"/>
                <a:cs typeface="黑体" panose="02010609060101010101" charset="-122"/>
              </a:rPr>
              <a:t>社保</a:t>
            </a:r>
            <a:r>
              <a:rPr lang="zh-CN" altLang="en-US" sz="1600">
                <a:latin typeface="黑体" panose="02010609060101010101" charset="-122"/>
                <a:ea typeface="黑体" panose="02010609060101010101" charset="-122"/>
                <a:cs typeface="黑体" panose="02010609060101010101" charset="-122"/>
              </a:rPr>
              <a:t>参保状态、</a:t>
            </a:r>
            <a:r>
              <a:rPr lang="zh-CN" altLang="en-US" sz="1600">
                <a:solidFill>
                  <a:srgbClr val="FF0000"/>
                </a:solidFill>
                <a:latin typeface="黑体" panose="02010609060101010101" charset="-122"/>
                <a:ea typeface="黑体" panose="02010609060101010101" charset="-122"/>
                <a:cs typeface="黑体" panose="02010609060101010101" charset="-122"/>
              </a:rPr>
              <a:t>医保</a:t>
            </a:r>
            <a:r>
              <a:rPr lang="zh-CN" altLang="en-US" sz="1600">
                <a:latin typeface="黑体" panose="02010609060101010101" charset="-122"/>
                <a:ea typeface="黑体" panose="02010609060101010101" charset="-122"/>
                <a:cs typeface="黑体" panose="02010609060101010101" charset="-122"/>
              </a:rPr>
              <a:t>参保状态为该人员是否有职工社保、职工医保的参保缴费记录。残疾证是否有有效期内。是否就业年龄段是指该人员是否在法定就业年龄段内。合同状态是指该人员在业务年度内是否为有效的合同。</a:t>
            </a:r>
            <a:endParaRPr lang="zh-CN" altLang="en-US" sz="1600">
              <a:latin typeface="黑体" panose="02010609060101010101" charset="-122"/>
              <a:ea typeface="黑体" panose="02010609060101010101" charset="-122"/>
              <a:cs typeface="黑体" panose="02010609060101010101" charset="-122"/>
            </a:endParaRPr>
          </a:p>
        </p:txBody>
      </p:sp>
      <p:pic>
        <p:nvPicPr>
          <p:cNvPr id="5" name="图片 3"/>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33668" y="2132648"/>
            <a:ext cx="8876665" cy="45815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背景图1"/>
          <p:cNvPicPr>
            <a:picLocks noChangeAspect="1"/>
          </p:cNvPicPr>
          <p:nvPr/>
        </p:nvPicPr>
        <p:blipFill>
          <a:blip r:embed="rId1"/>
          <a:stretch>
            <a:fillRect/>
          </a:stretch>
        </p:blipFill>
        <p:spPr>
          <a:xfrm>
            <a:off x="0" y="-27305"/>
            <a:ext cx="9095105" cy="6858000"/>
          </a:xfrm>
          <a:prstGeom prst="rect">
            <a:avLst/>
          </a:prstGeom>
        </p:spPr>
      </p:pic>
      <p:sp>
        <p:nvSpPr>
          <p:cNvPr id="2" name="标题 1"/>
          <p:cNvSpPr>
            <a:spLocks noGrp="1"/>
          </p:cNvSpPr>
          <p:nvPr>
            <p:ph type="title"/>
          </p:nvPr>
        </p:nvSpPr>
        <p:spPr>
          <a:xfrm>
            <a:off x="457200" y="116840"/>
            <a:ext cx="8229600" cy="941070"/>
          </a:xfrm>
        </p:spPr>
        <p:txBody>
          <a:bodyPr/>
          <a:p>
            <a:pPr algn="l"/>
            <a:r>
              <a:rPr lang="zh-CN" altLang="en-US" sz="3000">
                <a:solidFill>
                  <a:srgbClr val="FF0000"/>
                </a:solidFill>
                <a:latin typeface="方正小标宋简体" panose="02010601030101010101" charset="-122"/>
                <a:ea typeface="方正小标宋简体" panose="02010601030101010101" charset="-122"/>
              </a:rPr>
              <a:t>一、账号登录</a:t>
            </a:r>
            <a:endParaRPr lang="zh-CN" altLang="en-US" sz="3000">
              <a:solidFill>
                <a:srgbClr val="FF0000"/>
              </a:solidFill>
              <a:latin typeface="方正小标宋简体" panose="02010601030101010101" charset="-122"/>
              <a:ea typeface="方正小标宋简体" panose="02010601030101010101" charset="-122"/>
            </a:endParaRPr>
          </a:p>
        </p:txBody>
      </p:sp>
      <p:sp>
        <p:nvSpPr>
          <p:cNvPr id="3" name="内容占位符 2"/>
          <p:cNvSpPr>
            <a:spLocks noGrp="1"/>
          </p:cNvSpPr>
          <p:nvPr>
            <p:ph idx="1"/>
          </p:nvPr>
        </p:nvSpPr>
        <p:spPr>
          <a:xfrm>
            <a:off x="457200" y="908685"/>
            <a:ext cx="8229600" cy="824230"/>
          </a:xfrm>
        </p:spPr>
        <p:txBody>
          <a:bodyPr/>
          <a:p>
            <a:r>
              <a:rPr lang="zh-CN" altLang="en-US" sz="1800">
                <a:latin typeface="黑体" panose="02010609060101010101" charset="-122"/>
                <a:ea typeface="黑体" panose="02010609060101010101" charset="-122"/>
                <a:cs typeface="黑体" panose="02010609060101010101" charset="-122"/>
              </a:rPr>
              <a:t>1.输入网址：http://zwfw-new.hunan.gov.cn/hnzwfw/1/index.htm；</a:t>
            </a:r>
            <a:endParaRPr lang="zh-CN" altLang="en-US" sz="1800">
              <a:latin typeface="黑体" panose="02010609060101010101" charset="-122"/>
              <a:ea typeface="黑体" panose="02010609060101010101" charset="-122"/>
              <a:cs typeface="黑体" panose="02010609060101010101" charset="-122"/>
            </a:endParaRPr>
          </a:p>
          <a:p>
            <a:r>
              <a:rPr lang="zh-CN" altLang="en-US" sz="1800">
                <a:latin typeface="黑体" panose="02010609060101010101" charset="-122"/>
                <a:ea typeface="黑体" panose="02010609060101010101" charset="-122"/>
                <a:cs typeface="黑体" panose="02010609060101010101" charset="-122"/>
              </a:rPr>
              <a:t>2.依次点击：政务服务</a:t>
            </a:r>
            <a:r>
              <a:rPr lang="en-US" altLang="zh-CN" sz="1800">
                <a:latin typeface="黑体" panose="02010609060101010101" charset="-122"/>
                <a:ea typeface="黑体" panose="02010609060101010101" charset="-122"/>
                <a:cs typeface="黑体" panose="02010609060101010101" charset="-122"/>
              </a:rPr>
              <a:t>——</a:t>
            </a:r>
            <a:r>
              <a:rPr lang="zh-CN" altLang="en-US" sz="1800">
                <a:latin typeface="黑体" panose="02010609060101010101" charset="-122"/>
                <a:ea typeface="黑体" panose="02010609060101010101" charset="-122"/>
                <a:cs typeface="黑体" panose="02010609060101010101" charset="-122"/>
              </a:rPr>
              <a:t>法人服务</a:t>
            </a:r>
            <a:r>
              <a:rPr lang="en-US" altLang="zh-CN" sz="1800">
                <a:latin typeface="黑体" panose="02010609060101010101" charset="-122"/>
                <a:ea typeface="黑体" panose="02010609060101010101" charset="-122"/>
                <a:cs typeface="黑体" panose="02010609060101010101" charset="-122"/>
              </a:rPr>
              <a:t>——</a:t>
            </a:r>
            <a:r>
              <a:rPr lang="zh-CN" altLang="en-US" sz="1800">
                <a:latin typeface="黑体" panose="02010609060101010101" charset="-122"/>
                <a:ea typeface="黑体" panose="02010609060101010101" charset="-122"/>
                <a:cs typeface="黑体" panose="02010609060101010101" charset="-122"/>
              </a:rPr>
              <a:t>按服务部门</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残联</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在线办理</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永州市</a:t>
            </a:r>
            <a:r>
              <a:rPr lang="en-US" altLang="zh-CN" sz="1800">
                <a:latin typeface="黑体" panose="02010609060101010101" charset="-122"/>
                <a:ea typeface="黑体" panose="02010609060101010101" charset="-122"/>
                <a:cs typeface="黑体" panose="02010609060101010101" charset="-122"/>
                <a:sym typeface="+mn-ea"/>
              </a:rPr>
              <a:t>——</a:t>
            </a:r>
            <a:r>
              <a:rPr lang="en-US" altLang="zh-CN" sz="1800">
                <a:latin typeface="Arial" panose="020B0604020202020204" pitchFamily="34" charset="0"/>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县</a:t>
            </a:r>
            <a:r>
              <a:rPr lang="zh-CN" altLang="en-US" sz="1800">
                <a:latin typeface="黑体" panose="02010609060101010101" charset="-122"/>
                <a:ea typeface="黑体" panose="02010609060101010101" charset="-122"/>
                <a:cs typeface="黑体" panose="02010609060101010101" charset="-122"/>
                <a:sym typeface="+mn-ea"/>
              </a:rPr>
              <a:t>（如下列图所示）</a:t>
            </a:r>
            <a:r>
              <a:rPr lang="zh-CN" altLang="en-US" sz="2000">
                <a:latin typeface="黑体" panose="02010609060101010101" charset="-122"/>
                <a:ea typeface="黑体" panose="02010609060101010101" charset="-122"/>
                <a:cs typeface="黑体" panose="02010609060101010101" charset="-122"/>
              </a:rPr>
              <a:t>；</a:t>
            </a:r>
            <a:endParaRPr lang="zh-CN" altLang="en-US" sz="2000">
              <a:latin typeface="黑体" panose="02010609060101010101" charset="-122"/>
              <a:ea typeface="黑体" panose="02010609060101010101" charset="-122"/>
              <a:cs typeface="黑体" panose="02010609060101010101" charset="-122"/>
            </a:endParaRPr>
          </a:p>
          <a:p>
            <a:endParaRPr lang="zh-CN" altLang="en-US" sz="2000">
              <a:latin typeface="黑体" panose="02010609060101010101" charset="-122"/>
              <a:ea typeface="黑体" panose="02010609060101010101" charset="-122"/>
              <a:cs typeface="黑体" panose="02010609060101010101" charset="-122"/>
            </a:endParaRPr>
          </a:p>
        </p:txBody>
      </p:sp>
      <p:pic>
        <p:nvPicPr>
          <p:cNvPr id="5" name="图片 4"/>
          <p:cNvPicPr>
            <a:picLocks noChangeAspect="1"/>
          </p:cNvPicPr>
          <p:nvPr/>
        </p:nvPicPr>
        <p:blipFill>
          <a:blip r:embed="rId2"/>
          <a:stretch>
            <a:fillRect/>
          </a:stretch>
        </p:blipFill>
        <p:spPr>
          <a:xfrm>
            <a:off x="457200" y="1988820"/>
            <a:ext cx="3952240" cy="2049145"/>
          </a:xfrm>
          <a:prstGeom prst="rect">
            <a:avLst/>
          </a:prstGeom>
        </p:spPr>
      </p:pic>
      <p:pic>
        <p:nvPicPr>
          <p:cNvPr id="6" name="图片 5"/>
          <p:cNvPicPr>
            <a:picLocks noChangeAspect="1"/>
          </p:cNvPicPr>
          <p:nvPr/>
        </p:nvPicPr>
        <p:blipFill>
          <a:blip r:embed="rId3"/>
          <a:stretch>
            <a:fillRect/>
          </a:stretch>
        </p:blipFill>
        <p:spPr>
          <a:xfrm>
            <a:off x="4716145" y="1988820"/>
            <a:ext cx="3670300" cy="1977390"/>
          </a:xfrm>
          <a:prstGeom prst="rect">
            <a:avLst/>
          </a:prstGeom>
        </p:spPr>
      </p:pic>
      <p:pic>
        <p:nvPicPr>
          <p:cNvPr id="7" name="图片 6"/>
          <p:cNvPicPr>
            <a:picLocks noChangeAspect="1"/>
          </p:cNvPicPr>
          <p:nvPr/>
        </p:nvPicPr>
        <p:blipFill>
          <a:blip r:embed="rId4"/>
          <a:stretch>
            <a:fillRect/>
          </a:stretch>
        </p:blipFill>
        <p:spPr>
          <a:xfrm>
            <a:off x="611505" y="4149090"/>
            <a:ext cx="3632200" cy="2588895"/>
          </a:xfrm>
          <a:prstGeom prst="rect">
            <a:avLst/>
          </a:prstGeom>
        </p:spPr>
      </p:pic>
      <p:pic>
        <p:nvPicPr>
          <p:cNvPr id="9" name="图片 8"/>
          <p:cNvPicPr>
            <a:picLocks noChangeAspect="1"/>
          </p:cNvPicPr>
          <p:nvPr/>
        </p:nvPicPr>
        <p:blipFill>
          <a:blip r:embed="rId5"/>
          <a:stretch>
            <a:fillRect/>
          </a:stretch>
        </p:blipFill>
        <p:spPr>
          <a:xfrm>
            <a:off x="4500245" y="4653280"/>
            <a:ext cx="4451350" cy="13582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467995" y="404495"/>
            <a:ext cx="8229600" cy="882650"/>
          </a:xfrm>
        </p:spPr>
        <p:txBody>
          <a:bodyPr/>
          <a:p>
            <a:r>
              <a:rPr sz="1600">
                <a:solidFill>
                  <a:srgbClr val="FF0000"/>
                </a:solidFill>
                <a:latin typeface="黑体" panose="02010609060101010101" charset="-122"/>
                <a:ea typeface="黑体" panose="02010609060101010101" charset="-122"/>
                <a:cs typeface="黑体" panose="02010609060101010101" charset="-122"/>
              </a:rPr>
              <a:t>关于工资</a:t>
            </a:r>
            <a:r>
              <a:rPr sz="1600">
                <a:solidFill>
                  <a:srgbClr val="FF0000"/>
                </a:solidFill>
                <a:latin typeface="黑体" panose="02010609060101010101" charset="-122"/>
                <a:ea typeface="黑体" panose="02010609060101010101" charset="-122"/>
                <a:cs typeface="黑体" panose="02010609060101010101" charset="-122"/>
                <a:sym typeface="+mn-ea"/>
              </a:rPr>
              <a:t>信息校验不通过</a:t>
            </a:r>
            <a:r>
              <a:rPr sz="1600">
                <a:solidFill>
                  <a:srgbClr val="FF0000"/>
                </a:solidFill>
                <a:latin typeface="黑体" panose="02010609060101010101" charset="-122"/>
                <a:ea typeface="黑体" panose="02010609060101010101" charset="-122"/>
                <a:cs typeface="黑体" panose="02010609060101010101" charset="-122"/>
              </a:rPr>
              <a:t>的问题：</a:t>
            </a:r>
            <a:r>
              <a:rPr sz="1600">
                <a:latin typeface="黑体" panose="02010609060101010101" charset="-122"/>
                <a:ea typeface="黑体" panose="02010609060101010101" charset="-122"/>
                <a:cs typeface="黑体" panose="02010609060101010101" charset="-122"/>
              </a:rPr>
              <a:t>如你单位每月</a:t>
            </a:r>
            <a:r>
              <a:rPr lang="zh-CN" sz="1600">
                <a:latin typeface="黑体" panose="02010609060101010101" charset="-122"/>
                <a:ea typeface="黑体" panose="02010609060101010101" charset="-122"/>
                <a:cs typeface="黑体" panose="02010609060101010101" charset="-122"/>
              </a:rPr>
              <a:t>在</a:t>
            </a:r>
            <a:r>
              <a:rPr lang="en-US" altLang="zh-CN" sz="1600">
                <a:solidFill>
                  <a:srgbClr val="FF0000"/>
                </a:solidFill>
                <a:latin typeface="黑体" panose="02010609060101010101" charset="-122"/>
                <a:ea typeface="黑体" panose="02010609060101010101" charset="-122"/>
                <a:cs typeface="黑体" panose="02010609060101010101" charset="-122"/>
              </a:rPr>
              <a:t>“</a:t>
            </a:r>
            <a:r>
              <a:rPr sz="1600">
                <a:solidFill>
                  <a:srgbClr val="FF0000"/>
                </a:solidFill>
                <a:latin typeface="黑体" panose="02010609060101010101" charset="-122"/>
                <a:ea typeface="黑体" panose="02010609060101010101" charset="-122"/>
                <a:cs typeface="黑体" panose="02010609060101010101" charset="-122"/>
              </a:rPr>
              <a:t>自然人个税系统</a:t>
            </a:r>
            <a:r>
              <a:rPr lang="en-US" sz="1600">
                <a:solidFill>
                  <a:srgbClr val="FF0000"/>
                </a:solidFill>
                <a:latin typeface="黑体" panose="02010609060101010101" charset="-122"/>
                <a:ea typeface="黑体" panose="02010609060101010101" charset="-122"/>
                <a:cs typeface="黑体" panose="02010609060101010101" charset="-122"/>
              </a:rPr>
              <a:t>”</a:t>
            </a:r>
            <a:r>
              <a:rPr sz="1600">
                <a:latin typeface="黑体" panose="02010609060101010101" charset="-122"/>
                <a:ea typeface="黑体" panose="02010609060101010101" charset="-122"/>
                <a:cs typeface="黑体" panose="02010609060101010101" charset="-122"/>
              </a:rPr>
              <a:t>里申报了个税，系统中显示绿色“</a:t>
            </a:r>
            <a:r>
              <a:rPr sz="1600">
                <a:solidFill>
                  <a:srgbClr val="00B050"/>
                </a:solidFill>
                <a:latin typeface="黑体" panose="02010609060101010101" charset="-122"/>
                <a:ea typeface="黑体" panose="02010609060101010101" charset="-122"/>
                <a:cs typeface="黑体" panose="02010609060101010101" charset="-122"/>
              </a:rPr>
              <a:t>√</a:t>
            </a:r>
            <a:r>
              <a:rPr sz="1600">
                <a:latin typeface="黑体" panose="02010609060101010101" charset="-122"/>
                <a:ea typeface="黑体" panose="02010609060101010101" charset="-122"/>
                <a:cs typeface="黑体" panose="02010609060101010101" charset="-122"/>
              </a:rPr>
              <a:t>”，无需上传凭证，如为“</a:t>
            </a:r>
            <a:r>
              <a:rPr sz="1600">
                <a:solidFill>
                  <a:srgbClr val="FF0000"/>
                </a:solidFill>
                <a:latin typeface="黑体" panose="02010609060101010101" charset="-122"/>
                <a:ea typeface="黑体" panose="02010609060101010101" charset="-122"/>
                <a:cs typeface="黑体" panose="02010609060101010101" charset="-122"/>
              </a:rPr>
              <a:t>×</a:t>
            </a:r>
            <a:r>
              <a:rPr sz="1600">
                <a:latin typeface="黑体" panose="02010609060101010101" charset="-122"/>
                <a:ea typeface="黑体" panose="02010609060101010101" charset="-122"/>
                <a:cs typeface="黑体" panose="02010609060101010101" charset="-122"/>
              </a:rPr>
              <a:t>”，则需上传附件，在编人员上传上年度</a:t>
            </a:r>
            <a:r>
              <a:rPr lang="zh-CN" sz="1600">
                <a:latin typeface="黑体" panose="02010609060101010101" charset="-122"/>
                <a:ea typeface="黑体" panose="02010609060101010101" charset="-122"/>
                <a:cs typeface="黑体" panose="02010609060101010101" charset="-122"/>
              </a:rPr>
              <a:t>校验为</a:t>
            </a:r>
            <a:r>
              <a:rPr sz="1600">
                <a:latin typeface="黑体" panose="02010609060101010101" charset="-122"/>
                <a:ea typeface="黑体" panose="02010609060101010101" charset="-122"/>
                <a:cs typeface="黑体" panose="02010609060101010101" charset="-122"/>
                <a:sym typeface="+mn-ea"/>
              </a:rPr>
              <a:t>“</a:t>
            </a:r>
            <a:r>
              <a:rPr sz="1600">
                <a:solidFill>
                  <a:srgbClr val="FF0000"/>
                </a:solidFill>
                <a:latin typeface="黑体" panose="02010609060101010101" charset="-122"/>
                <a:ea typeface="黑体" panose="02010609060101010101" charset="-122"/>
                <a:cs typeface="黑体" panose="02010609060101010101" charset="-122"/>
                <a:sym typeface="+mn-ea"/>
              </a:rPr>
              <a:t>×</a:t>
            </a:r>
            <a:r>
              <a:rPr sz="1600">
                <a:latin typeface="黑体" panose="02010609060101010101" charset="-122"/>
                <a:ea typeface="黑体" panose="02010609060101010101" charset="-122"/>
                <a:cs typeface="黑体" panose="02010609060101010101" charset="-122"/>
                <a:sym typeface="+mn-ea"/>
              </a:rPr>
              <a:t>”</a:t>
            </a:r>
            <a:r>
              <a:rPr lang="zh-CN" sz="1600">
                <a:latin typeface="黑体" panose="02010609060101010101" charset="-122"/>
                <a:ea typeface="黑体" panose="02010609060101010101" charset="-122"/>
                <a:cs typeface="黑体" panose="02010609060101010101" charset="-122"/>
                <a:sym typeface="+mn-ea"/>
              </a:rPr>
              <a:t>相应月</a:t>
            </a:r>
            <a:r>
              <a:rPr sz="1600">
                <a:latin typeface="黑体" panose="02010609060101010101" charset="-122"/>
                <a:ea typeface="黑体" panose="02010609060101010101" charset="-122"/>
                <a:cs typeface="黑体" panose="02010609060101010101" charset="-122"/>
              </a:rPr>
              <a:t>份财政工资表，需盖单位公章，并用笔标注。临聘人员</a:t>
            </a:r>
            <a:r>
              <a:rPr lang="zh-CN" sz="1600">
                <a:latin typeface="黑体" panose="02010609060101010101" charset="-122"/>
                <a:ea typeface="黑体" panose="02010609060101010101" charset="-122"/>
                <a:cs typeface="黑体" panose="02010609060101010101" charset="-122"/>
              </a:rPr>
              <a:t>、合同工需</a:t>
            </a:r>
            <a:r>
              <a:rPr sz="1600">
                <a:latin typeface="黑体" panose="02010609060101010101" charset="-122"/>
                <a:ea typeface="黑体" panose="02010609060101010101" charset="-122"/>
                <a:cs typeface="黑体" panose="02010609060101010101" charset="-122"/>
              </a:rPr>
              <a:t>上传银行流水凭证</a:t>
            </a:r>
            <a:r>
              <a:rPr lang="zh-CN" sz="1600">
                <a:latin typeface="黑体" panose="02010609060101010101" charset="-122"/>
                <a:ea typeface="黑体" panose="02010609060101010101" charset="-122"/>
                <a:cs typeface="黑体" panose="02010609060101010101" charset="-122"/>
              </a:rPr>
              <a:t>。</a:t>
            </a:r>
            <a:endParaRPr lang="zh-CN" sz="1600">
              <a:latin typeface="黑体" panose="02010609060101010101" charset="-122"/>
              <a:ea typeface="黑体" panose="02010609060101010101" charset="-122"/>
              <a:cs typeface="黑体" panose="02010609060101010101" charset="-122"/>
            </a:endParaRPr>
          </a:p>
        </p:txBody>
      </p:sp>
      <p:sp>
        <p:nvSpPr>
          <p:cNvPr id="2" name="内容占位符 3"/>
          <p:cNvSpPr>
            <a:spLocks noGrp="1"/>
          </p:cNvSpPr>
          <p:nvPr>
            <p:custDataLst>
              <p:tags r:id="rId3"/>
            </p:custDataLst>
          </p:nvPr>
        </p:nvSpPr>
        <p:spPr>
          <a:xfrm>
            <a:off x="395605" y="1557020"/>
            <a:ext cx="8229600" cy="88265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sz="1600">
                <a:solidFill>
                  <a:srgbClr val="FF0000"/>
                </a:solidFill>
                <a:latin typeface="黑体" panose="02010609060101010101" charset="-122"/>
                <a:ea typeface="黑体" panose="02010609060101010101" charset="-122"/>
                <a:cs typeface="黑体" panose="02010609060101010101" charset="-122"/>
              </a:rPr>
              <a:t>关于</a:t>
            </a:r>
            <a:r>
              <a:rPr lang="zh-CN" sz="1600">
                <a:solidFill>
                  <a:srgbClr val="FF0000"/>
                </a:solidFill>
                <a:latin typeface="黑体" panose="02010609060101010101" charset="-122"/>
                <a:ea typeface="黑体" panose="02010609060101010101" charset="-122"/>
                <a:cs typeface="黑体" panose="02010609060101010101" charset="-122"/>
              </a:rPr>
              <a:t>社会参保状态、医保参保状态</a:t>
            </a:r>
            <a:r>
              <a:rPr sz="1600">
                <a:solidFill>
                  <a:srgbClr val="FF0000"/>
                </a:solidFill>
                <a:latin typeface="黑体" panose="02010609060101010101" charset="-122"/>
                <a:ea typeface="黑体" panose="02010609060101010101" charset="-122"/>
                <a:cs typeface="黑体" panose="02010609060101010101" charset="-122"/>
                <a:sym typeface="+mn-ea"/>
              </a:rPr>
              <a:t>校验不通过</a:t>
            </a:r>
            <a:r>
              <a:rPr sz="1600">
                <a:solidFill>
                  <a:srgbClr val="FF0000"/>
                </a:solidFill>
                <a:latin typeface="黑体" panose="02010609060101010101" charset="-122"/>
                <a:ea typeface="黑体" panose="02010609060101010101" charset="-122"/>
                <a:cs typeface="黑体" panose="02010609060101010101" charset="-122"/>
              </a:rPr>
              <a:t>的问题：</a:t>
            </a:r>
            <a:r>
              <a:rPr lang="zh-CN" sz="1600">
                <a:latin typeface="黑体" panose="02010609060101010101" charset="-122"/>
                <a:ea typeface="黑体" panose="02010609060101010101" charset="-122"/>
                <a:cs typeface="黑体" panose="02010609060101010101" charset="-122"/>
              </a:rPr>
              <a:t>此项内容以系统对接的数据自动校验通过为准，或者以人社局、医保局提供的职工参保证明为准。另，用人单位所安置的残疾人医保、养老保险缴纳、工资发放三者应为同一单位，如医保、养保为</a:t>
            </a:r>
            <a:r>
              <a:rPr lang="en-US" altLang="zh-CN" sz="1600">
                <a:latin typeface="黑体" panose="02010609060101010101" charset="-122"/>
                <a:ea typeface="黑体" panose="02010609060101010101" charset="-122"/>
                <a:cs typeface="黑体" panose="02010609060101010101" charset="-122"/>
              </a:rPr>
              <a:t>A</a:t>
            </a:r>
            <a:r>
              <a:rPr lang="zh-CN" altLang="en-US" sz="1600">
                <a:latin typeface="黑体" panose="02010609060101010101" charset="-122"/>
                <a:ea typeface="黑体" panose="02010609060101010101" charset="-122"/>
                <a:cs typeface="黑体" panose="02010609060101010101" charset="-122"/>
              </a:rPr>
              <a:t>单位，工资发放为</a:t>
            </a:r>
            <a:r>
              <a:rPr lang="en-US" altLang="zh-CN" sz="1600">
                <a:latin typeface="黑体" panose="02010609060101010101" charset="-122"/>
                <a:ea typeface="黑体" panose="02010609060101010101" charset="-122"/>
                <a:cs typeface="黑体" panose="02010609060101010101" charset="-122"/>
              </a:rPr>
              <a:t>B</a:t>
            </a:r>
            <a:r>
              <a:rPr lang="zh-CN" altLang="en-US" sz="1600">
                <a:latin typeface="黑体" panose="02010609060101010101" charset="-122"/>
                <a:ea typeface="黑体" panose="02010609060101010101" charset="-122"/>
                <a:cs typeface="黑体" panose="02010609060101010101" charset="-122"/>
              </a:rPr>
              <a:t>单位，且</a:t>
            </a:r>
            <a:r>
              <a:rPr lang="en-US" altLang="zh-CN" sz="1600">
                <a:latin typeface="黑体" panose="02010609060101010101" charset="-122"/>
                <a:ea typeface="黑体" panose="02010609060101010101" charset="-122"/>
                <a:cs typeface="黑体" panose="02010609060101010101" charset="-122"/>
              </a:rPr>
              <a:t>AB</a:t>
            </a:r>
            <a:r>
              <a:rPr lang="zh-CN" altLang="en-US" sz="1600">
                <a:latin typeface="黑体" panose="02010609060101010101" charset="-122"/>
                <a:ea typeface="黑体" panose="02010609060101010101" charset="-122"/>
                <a:cs typeface="黑体" panose="02010609060101010101" charset="-122"/>
              </a:rPr>
              <a:t>单位不存在关联关系，则</a:t>
            </a:r>
            <a:r>
              <a:rPr lang="zh-CN" sz="1600">
                <a:latin typeface="黑体" panose="02010609060101010101" charset="-122"/>
                <a:ea typeface="黑体" panose="02010609060101010101" charset="-122"/>
                <a:cs typeface="黑体" panose="02010609060101010101" charset="-122"/>
              </a:rPr>
              <a:t>不予以认可。</a:t>
            </a:r>
            <a:endParaRPr lang="zh-CN" sz="1600">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467995" y="332740"/>
            <a:ext cx="8229600" cy="882650"/>
          </a:xfrm>
        </p:spPr>
        <p:txBody>
          <a:bodyPr/>
          <a:p>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a:t>
            </a:r>
            <a:r>
              <a:rPr sz="1600">
                <a:latin typeface="黑体" panose="02010609060101010101" charset="-122"/>
                <a:ea typeface="黑体" panose="02010609060101010101" charset="-122"/>
                <a:cs typeface="黑体" panose="02010609060101010101" charset="-122"/>
                <a:sym typeface="+mn-ea"/>
              </a:rPr>
              <a:t>残疾人员的安置登记</a:t>
            </a:r>
            <a:r>
              <a:rPr lang="zh-CN" sz="1600">
                <a:latin typeface="黑体" panose="02010609060101010101" charset="-122"/>
                <a:ea typeface="黑体" panose="02010609060101010101" charset="-122"/>
                <a:cs typeface="黑体" panose="02010609060101010101" charset="-122"/>
                <a:sym typeface="+mn-ea"/>
              </a:rPr>
              <a:t>信息全部填写完整并上传附件（如有需要）之</a:t>
            </a:r>
            <a:r>
              <a:rPr sz="1600">
                <a:latin typeface="黑体" panose="02010609060101010101" charset="-122"/>
                <a:ea typeface="黑体" panose="02010609060101010101" charset="-122"/>
                <a:cs typeface="黑体" panose="02010609060101010101" charset="-122"/>
                <a:sym typeface="+mn-ea"/>
              </a:rPr>
              <a:t>后，</a:t>
            </a:r>
            <a:r>
              <a:rPr lang="zh-CN" sz="1600">
                <a:latin typeface="黑体" panose="02010609060101010101" charset="-122"/>
                <a:ea typeface="黑体" panose="02010609060101010101" charset="-122"/>
                <a:cs typeface="黑体" panose="02010609060101010101" charset="-122"/>
                <a:sym typeface="+mn-ea"/>
              </a:rPr>
              <a:t>会弹出一个提示对话框，点击</a:t>
            </a:r>
            <a:r>
              <a:rPr lang="en-US" altLang="zh-CN" sz="1600">
                <a:latin typeface="黑体" panose="02010609060101010101" charset="-122"/>
                <a:ea typeface="黑体" panose="02010609060101010101" charset="-122"/>
                <a:cs typeface="黑体" panose="02010609060101010101" charset="-122"/>
                <a:sym typeface="+mn-ea"/>
              </a:rPr>
              <a:t>“</a:t>
            </a:r>
            <a:r>
              <a:rPr lang="zh-CN" sz="1600">
                <a:latin typeface="黑体" panose="02010609060101010101" charset="-122"/>
                <a:ea typeface="黑体" panose="02010609060101010101" charset="-122"/>
                <a:cs typeface="黑体" panose="02010609060101010101" charset="-122"/>
                <a:sym typeface="+mn-ea"/>
              </a:rPr>
              <a:t>确认</a:t>
            </a:r>
            <a:r>
              <a:rPr lang="en-US" altLang="zh-CN" sz="1600">
                <a:latin typeface="黑体" panose="02010609060101010101" charset="-122"/>
                <a:ea typeface="黑体" panose="02010609060101010101" charset="-122"/>
                <a:cs typeface="黑体" panose="02010609060101010101" charset="-122"/>
                <a:sym typeface="+mn-ea"/>
              </a:rPr>
              <a:t>”</a:t>
            </a:r>
            <a:r>
              <a:rPr lang="zh-CN" altLang="en-US" sz="1600">
                <a:latin typeface="黑体" panose="02010609060101010101" charset="-122"/>
                <a:ea typeface="黑体" panose="02010609060101010101" charset="-122"/>
                <a:cs typeface="黑体" panose="02010609060101010101" charset="-122"/>
                <a:sym typeface="+mn-ea"/>
              </a:rPr>
              <a:t>按钮</a:t>
            </a:r>
            <a:r>
              <a:rPr sz="1600">
                <a:latin typeface="黑体" panose="02010609060101010101" charset="-122"/>
                <a:ea typeface="黑体" panose="02010609060101010101" charset="-122"/>
                <a:cs typeface="黑体" panose="02010609060101010101" charset="-122"/>
                <a:sym typeface="+mn-ea"/>
              </a:rPr>
              <a:t>（下图所示）</a:t>
            </a:r>
            <a:r>
              <a:rPr lang="zh-CN" sz="1600">
                <a:latin typeface="黑体" panose="02010609060101010101" charset="-122"/>
                <a:ea typeface="黑体" panose="02010609060101010101" charset="-122"/>
                <a:cs typeface="黑体" panose="02010609060101010101" charset="-122"/>
                <a:sym typeface="+mn-ea"/>
              </a:rPr>
              <a:t>，</a:t>
            </a:r>
            <a:r>
              <a:rPr lang="zh-CN" sz="1600">
                <a:latin typeface="黑体" panose="02010609060101010101" charset="-122"/>
                <a:ea typeface="黑体" panose="02010609060101010101" charset="-122"/>
                <a:cs typeface="黑体" panose="02010609060101010101" charset="-122"/>
              </a:rPr>
              <a:t>此时残联工作人员才能在后台看到数据进行审核。用同样的方法将所有</a:t>
            </a:r>
            <a:r>
              <a:rPr sz="1600">
                <a:latin typeface="黑体" panose="02010609060101010101" charset="-122"/>
                <a:ea typeface="黑体" panose="02010609060101010101" charset="-122"/>
                <a:cs typeface="黑体" panose="02010609060101010101" charset="-122"/>
                <a:sym typeface="+mn-ea"/>
              </a:rPr>
              <a:t>残疾人员安置登记</a:t>
            </a:r>
            <a:r>
              <a:rPr lang="zh-CN" sz="1600">
                <a:latin typeface="黑体" panose="02010609060101010101" charset="-122"/>
                <a:ea typeface="黑体" panose="02010609060101010101" charset="-122"/>
                <a:cs typeface="黑体" panose="02010609060101010101" charset="-122"/>
                <a:sym typeface="+mn-ea"/>
              </a:rPr>
              <a:t>。</a:t>
            </a:r>
            <a:endParaRPr sz="1600">
              <a:latin typeface="黑体" panose="02010609060101010101" charset="-122"/>
              <a:ea typeface="黑体" panose="02010609060101010101" charset="-122"/>
              <a:cs typeface="黑体" panose="02010609060101010101" charset="-122"/>
            </a:endParaRPr>
          </a:p>
          <a:p>
            <a:r>
              <a:rPr sz="1600">
                <a:latin typeface="黑体" panose="02010609060101010101" charset="-122"/>
                <a:ea typeface="黑体" panose="02010609060101010101" charset="-122"/>
                <a:cs typeface="黑体" panose="02010609060101010101" charset="-122"/>
              </a:rPr>
              <a:t>。</a:t>
            </a:r>
            <a:endParaRPr sz="1600">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nvPicPr>
        <p:blipFill>
          <a:blip r:embed="rId3"/>
          <a:stretch>
            <a:fillRect/>
          </a:stretch>
        </p:blipFill>
        <p:spPr>
          <a:xfrm>
            <a:off x="323850" y="1124585"/>
            <a:ext cx="8916035" cy="49009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000">
                <a:latin typeface="微软雅黑" panose="020B0503020204020204" charset="-122"/>
                <a:ea typeface="微软雅黑" panose="020B0503020204020204" charset="-122"/>
              </a:rPr>
              <a:t>②导入上一年度申报名单：点击人员信息那一栏的</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编辑</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按钮就可以将上一年度这名残疾员工的申报资料调出，按照新增残疾员工类似的操作将数据修改保存即可。</a:t>
            </a:r>
            <a:endParaRPr lang="zh-CN" altLang="en-US" sz="2000">
              <a:latin typeface="微软雅黑" panose="020B0503020204020204" charset="-122"/>
              <a:ea typeface="微软雅黑" panose="020B0503020204020204" charset="-122"/>
            </a:endParaRPr>
          </a:p>
        </p:txBody>
      </p:sp>
      <p:pic>
        <p:nvPicPr>
          <p:cNvPr id="4" name="内容占位符 3"/>
          <p:cNvPicPr>
            <a:picLocks noChangeAspect="1"/>
          </p:cNvPicPr>
          <p:nvPr>
            <p:ph idx="1"/>
          </p:nvPr>
        </p:nvPicPr>
        <p:blipFill>
          <a:blip r:embed="rId2"/>
          <a:stretch>
            <a:fillRect/>
          </a:stretch>
        </p:blipFill>
        <p:spPr>
          <a:xfrm>
            <a:off x="467360" y="1628775"/>
            <a:ext cx="8229600" cy="3902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en-US" sz="1800">
                <a:latin typeface="黑体" panose="02010609060101010101" charset="-122"/>
                <a:ea typeface="黑体" panose="02010609060101010101" charset="-122"/>
                <a:cs typeface="黑体" panose="02010609060101010101" charset="-122"/>
                <a:sym typeface="+mn-ea"/>
              </a:rPr>
              <a:t>5</a:t>
            </a:r>
            <a:r>
              <a:rPr lang="zh-CN" altLang="en-US" sz="1800">
                <a:latin typeface="黑体" panose="02010609060101010101" charset="-122"/>
                <a:ea typeface="黑体" panose="02010609060101010101" charset="-122"/>
                <a:cs typeface="黑体" panose="02010609060101010101" charset="-122"/>
                <a:sym typeface="+mn-ea"/>
              </a:rPr>
              <a:t>、</a:t>
            </a:r>
            <a:r>
              <a:rPr lang="zh-CN" sz="1800">
                <a:latin typeface="黑体" panose="02010609060101010101" charset="-122"/>
                <a:ea typeface="黑体" panose="02010609060101010101" charset="-122"/>
                <a:cs typeface="黑体" panose="02010609060101010101" charset="-122"/>
                <a:sym typeface="+mn-ea"/>
              </a:rPr>
              <a:t>当所有</a:t>
            </a:r>
            <a:r>
              <a:rPr sz="1800">
                <a:latin typeface="黑体" panose="02010609060101010101" charset="-122"/>
                <a:ea typeface="黑体" panose="02010609060101010101" charset="-122"/>
                <a:cs typeface="黑体" panose="02010609060101010101" charset="-122"/>
                <a:sym typeface="+mn-ea"/>
              </a:rPr>
              <a:t>安置登记人员的状态全部为“已</a:t>
            </a:r>
            <a:r>
              <a:rPr lang="zh-CN" sz="1800">
                <a:latin typeface="黑体" panose="02010609060101010101" charset="-122"/>
                <a:ea typeface="黑体" panose="02010609060101010101" charset="-122"/>
                <a:cs typeface="黑体" panose="02010609060101010101" charset="-122"/>
                <a:sym typeface="+mn-ea"/>
              </a:rPr>
              <a:t>审核</a:t>
            </a:r>
            <a:r>
              <a:rPr sz="1800">
                <a:latin typeface="黑体" panose="02010609060101010101" charset="-122"/>
                <a:ea typeface="黑体" panose="02010609060101010101" charset="-122"/>
                <a:cs typeface="黑体" panose="02010609060101010101" charset="-122"/>
                <a:sym typeface="+mn-ea"/>
              </a:rPr>
              <a:t>确认”</a:t>
            </a:r>
            <a:r>
              <a:rPr lang="zh-CN" sz="1800">
                <a:latin typeface="黑体" panose="02010609060101010101" charset="-122"/>
                <a:ea typeface="黑体" panose="02010609060101010101" charset="-122"/>
                <a:cs typeface="黑体" panose="02010609060101010101" charset="-122"/>
                <a:sym typeface="+mn-ea"/>
              </a:rPr>
              <a:t>后</a:t>
            </a:r>
            <a:r>
              <a:rPr lang="zh-CN" sz="1800">
                <a:latin typeface="黑体" panose="02010609060101010101" charset="-122"/>
                <a:ea typeface="黑体" panose="02010609060101010101" charset="-122"/>
                <a:cs typeface="黑体" panose="02010609060101010101" charset="-122"/>
                <a:sym typeface="+mn-ea"/>
              </a:rPr>
              <a:t>，点击</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完成申报</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按钮，在弹出的对话框中点击</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已阅读，确认</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按钮，</a:t>
            </a:r>
            <a:r>
              <a:rPr lang="zh-CN" sz="1800">
                <a:latin typeface="黑体" panose="02010609060101010101" charset="-122"/>
                <a:ea typeface="黑体" panose="02010609060101010101" charset="-122"/>
                <a:cs typeface="黑体" panose="02010609060101010101" charset="-122"/>
                <a:sym typeface="+mn-ea"/>
              </a:rPr>
              <a:t>此时残联工作人员才能将数据发送至税务部门</a:t>
            </a:r>
            <a:r>
              <a:rPr sz="1800">
                <a:latin typeface="黑体" panose="02010609060101010101" charset="-122"/>
                <a:ea typeface="黑体" panose="02010609060101010101" charset="-122"/>
                <a:cs typeface="黑体" panose="02010609060101010101" charset="-122"/>
                <a:sym typeface="+mn-ea"/>
              </a:rPr>
              <a:t>。（下图所示）</a:t>
            </a:r>
            <a:endParaRPr lang="zh-CN" altLang="en-US" sz="1800">
              <a:latin typeface="黑体" panose="02010609060101010101" charset="-122"/>
              <a:ea typeface="黑体" panose="02010609060101010101" charset="-122"/>
              <a:cs typeface="黑体" panose="02010609060101010101" charset="-122"/>
              <a:sym typeface="+mn-ea"/>
            </a:endParaRPr>
          </a:p>
        </p:txBody>
      </p:sp>
      <p:pic>
        <p:nvPicPr>
          <p:cNvPr id="4" name="图片 3" descr="微信截图_20250304094241"/>
          <p:cNvPicPr>
            <a:picLocks noChangeAspect="1"/>
          </p:cNvPicPr>
          <p:nvPr/>
        </p:nvPicPr>
        <p:blipFill>
          <a:blip r:embed="rId2"/>
          <a:stretch>
            <a:fillRect/>
          </a:stretch>
        </p:blipFill>
        <p:spPr>
          <a:xfrm>
            <a:off x="467360" y="1268730"/>
            <a:ext cx="8300085" cy="3973195"/>
          </a:xfrm>
          <a:prstGeom prst="rect">
            <a:avLst/>
          </a:prstGeom>
        </p:spPr>
      </p:pic>
      <p:sp>
        <p:nvSpPr>
          <p:cNvPr id="5" name="文本框 4"/>
          <p:cNvSpPr txBox="1"/>
          <p:nvPr/>
        </p:nvSpPr>
        <p:spPr>
          <a:xfrm>
            <a:off x="474345" y="5360035"/>
            <a:ext cx="8212455" cy="1198880"/>
          </a:xfrm>
          <a:prstGeom prst="rect">
            <a:avLst/>
          </a:prstGeom>
          <a:noFill/>
        </p:spPr>
        <p:txBody>
          <a:bodyPr wrap="square" rtlCol="0" anchor="t">
            <a:spAutoFit/>
          </a:bodyPr>
          <a:p>
            <a:r>
              <a:rPr lang="zh-CN" altLang="en-US">
                <a:solidFill>
                  <a:srgbClr val="FF0000"/>
                </a:solidFill>
                <a:latin typeface="黑体" panose="02010609060101010101" charset="-122"/>
                <a:ea typeface="黑体" panose="02010609060101010101" charset="-122"/>
              </a:rPr>
              <a:t>重要提示：</a:t>
            </a:r>
            <a:r>
              <a:rPr lang="zh-CN" altLang="en-US">
                <a:latin typeface="黑体" panose="02010609060101010101" charset="-122"/>
                <a:ea typeface="黑体" panose="02010609060101010101" charset="-122"/>
              </a:rPr>
              <a:t>点击完成申报后，用人单位不能再进行残疾人员的添加、删除或者重新登记，如果想再添加、删除或重新登记，需要先进行年审认证反馈并填写理由，待残联业务部门审核通过后将取消前面的年审认证结果，用人单位可再重新办理残疾人员的安置登记。</a:t>
            </a:r>
            <a:endParaRPr lang="zh-CN" altLang="en-US">
              <a:latin typeface="黑体" panose="02010609060101010101" charset="-122"/>
              <a:ea typeface="黑体" panose="02010609060101010101" charset="-122"/>
            </a:endParaRPr>
          </a:p>
        </p:txBody>
      </p:sp>
      <p:pic>
        <p:nvPicPr>
          <p:cNvPr id="6" name="内容占位符 5"/>
          <p:cNvPicPr>
            <a:picLocks noChangeAspect="1"/>
          </p:cNvPicPr>
          <p:nvPr>
            <p:ph idx="1"/>
          </p:nvPr>
        </p:nvPicPr>
        <p:blipFill>
          <a:blip r:embed="rId3"/>
          <a:stretch>
            <a:fillRect/>
          </a:stretch>
        </p:blipFill>
        <p:spPr>
          <a:xfrm>
            <a:off x="2555875" y="2277110"/>
            <a:ext cx="4908550" cy="17202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251460" y="548640"/>
            <a:ext cx="8483600" cy="1002030"/>
          </a:xfrm>
        </p:spPr>
        <p:txBody>
          <a:bodyPr/>
          <a:p>
            <a:r>
              <a:rPr lang="en-US" altLang="zh-CN" sz="2000">
                <a:latin typeface="黑体" panose="02010609060101010101" charset="-122"/>
                <a:ea typeface="黑体" panose="02010609060101010101" charset="-122"/>
                <a:cs typeface="黑体" panose="02010609060101010101" charset="-122"/>
                <a:sym typeface="+mn-ea"/>
              </a:rPr>
              <a:t>6</a:t>
            </a:r>
            <a:r>
              <a:rPr lang="zh-CN" altLang="en-US" sz="2000">
                <a:latin typeface="黑体" panose="02010609060101010101" charset="-122"/>
                <a:ea typeface="黑体" panose="02010609060101010101" charset="-122"/>
                <a:cs typeface="黑体" panose="02010609060101010101" charset="-122"/>
                <a:sym typeface="+mn-ea"/>
              </a:rPr>
              <a:t>、</a:t>
            </a:r>
            <a:r>
              <a:rPr sz="2000">
                <a:latin typeface="黑体" panose="02010609060101010101" charset="-122"/>
                <a:ea typeface="黑体" panose="02010609060101010101" charset="-122"/>
                <a:cs typeface="黑体" panose="02010609060101010101" charset="-122"/>
                <a:sym typeface="+mn-ea"/>
              </a:rPr>
              <a:t>残联部门将安置登记信息</a:t>
            </a:r>
            <a:r>
              <a:rPr lang="zh-CN" sz="2000">
                <a:latin typeface="黑体" panose="02010609060101010101" charset="-122"/>
                <a:ea typeface="黑体" panose="02010609060101010101" charset="-122"/>
                <a:cs typeface="黑体" panose="02010609060101010101" charset="-122"/>
                <a:sym typeface="+mn-ea"/>
              </a:rPr>
              <a:t>数据</a:t>
            </a:r>
            <a:r>
              <a:rPr sz="2000">
                <a:latin typeface="黑体" panose="02010609060101010101" charset="-122"/>
                <a:ea typeface="黑体" panose="02010609060101010101" charset="-122"/>
                <a:cs typeface="黑体" panose="02010609060101010101" charset="-122"/>
                <a:sym typeface="+mn-ea"/>
              </a:rPr>
              <a:t>发送给税务部门</a:t>
            </a:r>
            <a:r>
              <a:rPr lang="zh-CN" sz="2000">
                <a:latin typeface="黑体" panose="02010609060101010101" charset="-122"/>
                <a:ea typeface="黑体" panose="02010609060101010101" charset="-122"/>
                <a:cs typeface="黑体" panose="02010609060101010101" charset="-122"/>
                <a:sym typeface="+mn-ea"/>
              </a:rPr>
              <a:t>后，</a:t>
            </a:r>
            <a:r>
              <a:rPr sz="2000">
                <a:latin typeface="黑体" panose="02010609060101010101" charset="-122"/>
                <a:ea typeface="黑体" panose="02010609060101010101" charset="-122"/>
                <a:cs typeface="黑体" panose="02010609060101010101" charset="-122"/>
                <a:sym typeface="+mn-ea"/>
              </a:rPr>
              <a:t>用人单位</a:t>
            </a:r>
            <a:r>
              <a:rPr lang="zh-CN" sz="2000">
                <a:latin typeface="黑体" panose="02010609060101010101" charset="-122"/>
                <a:ea typeface="黑体" panose="02010609060101010101" charset="-122"/>
                <a:cs typeface="黑体" panose="02010609060101010101" charset="-122"/>
                <a:sym typeface="+mn-ea"/>
              </a:rPr>
              <a:t>在残疾人安置管理页面点击</a:t>
            </a:r>
            <a:r>
              <a:rPr sz="2000">
                <a:latin typeface="黑体" panose="02010609060101010101" charset="-122"/>
                <a:ea typeface="黑体" panose="02010609060101010101" charset="-122"/>
                <a:cs typeface="黑体" panose="02010609060101010101" charset="-122"/>
                <a:sym typeface="+mn-ea"/>
              </a:rPr>
              <a:t>“下载年审认证确认书”</a:t>
            </a:r>
            <a:r>
              <a:rPr lang="zh-CN" sz="2000">
                <a:latin typeface="黑体" panose="02010609060101010101" charset="-122"/>
                <a:ea typeface="黑体" panose="02010609060101010101" charset="-122"/>
                <a:cs typeface="黑体" panose="02010609060101010101" charset="-122"/>
                <a:sym typeface="+mn-ea"/>
              </a:rPr>
              <a:t>按钮</a:t>
            </a:r>
            <a:r>
              <a:rPr sz="2000">
                <a:latin typeface="黑体" panose="02010609060101010101" charset="-122"/>
                <a:ea typeface="黑体" panose="02010609060101010101" charset="-122"/>
                <a:cs typeface="黑体" panose="02010609060101010101" charset="-122"/>
                <a:sym typeface="+mn-ea"/>
              </a:rPr>
              <a:t>，</a:t>
            </a:r>
            <a:r>
              <a:rPr lang="zh-CN" sz="2000">
                <a:latin typeface="黑体" panose="02010609060101010101" charset="-122"/>
                <a:ea typeface="黑体" panose="02010609060101010101" charset="-122"/>
                <a:cs typeface="黑体" panose="02010609060101010101" charset="-122"/>
                <a:sym typeface="+mn-ea"/>
              </a:rPr>
              <a:t>方可下载或打印</a:t>
            </a:r>
            <a:r>
              <a:rPr sz="2000">
                <a:latin typeface="黑体" panose="02010609060101010101" charset="-122"/>
                <a:ea typeface="黑体" panose="02010609060101010101" charset="-122"/>
                <a:cs typeface="黑体" panose="02010609060101010101" charset="-122"/>
                <a:sym typeface="+mn-ea"/>
              </a:rPr>
              <a:t>。（下图所示）</a:t>
            </a:r>
            <a:endParaRPr sz="2000">
              <a:latin typeface="黑体" panose="02010609060101010101" charset="-122"/>
              <a:ea typeface="黑体" panose="02010609060101010101" charset="-122"/>
              <a:cs typeface="黑体" panose="02010609060101010101" charset="-122"/>
              <a:sym typeface="+mn-ea"/>
            </a:endParaRPr>
          </a:p>
        </p:txBody>
      </p:sp>
      <p:pic>
        <p:nvPicPr>
          <p:cNvPr id="6" name="图片 17"/>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323533" y="1732280"/>
            <a:ext cx="8660765" cy="32194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背景图1"/>
          <p:cNvPicPr>
            <a:picLocks noChangeAspect="1"/>
          </p:cNvPicPr>
          <p:nvPr>
            <p:custDataLst>
              <p:tags r:id="rId1"/>
            </p:custDataLst>
          </p:nvPr>
        </p:nvPicPr>
        <p:blipFill>
          <a:blip r:embed="rId2"/>
          <a:stretch>
            <a:fillRect/>
          </a:stretch>
        </p:blipFill>
        <p:spPr>
          <a:xfrm>
            <a:off x="0" y="-27305"/>
            <a:ext cx="9144000" cy="6858000"/>
          </a:xfrm>
          <a:prstGeom prst="rect">
            <a:avLst/>
          </a:prstGeom>
        </p:spPr>
      </p:pic>
      <p:pic>
        <p:nvPicPr>
          <p:cNvPr id="2" name="内容占位符 1"/>
          <p:cNvPicPr>
            <a:picLocks noChangeAspect="1"/>
          </p:cNvPicPr>
          <p:nvPr>
            <p:ph idx="1"/>
            <p:custDataLst>
              <p:tags r:id="rId3"/>
            </p:custDataLst>
          </p:nvPr>
        </p:nvPicPr>
        <p:blipFill>
          <a:blip r:embed="rId4"/>
          <a:stretch>
            <a:fillRect/>
          </a:stretch>
        </p:blipFill>
        <p:spPr>
          <a:xfrm>
            <a:off x="539750" y="1196975"/>
            <a:ext cx="8229600" cy="3564255"/>
          </a:xfrm>
          <a:prstGeom prst="rect">
            <a:avLst/>
          </a:prstGeom>
        </p:spPr>
      </p:pic>
      <p:sp>
        <p:nvSpPr>
          <p:cNvPr id="5" name="内容占位符 2"/>
          <p:cNvSpPr>
            <a:spLocks noGrp="1"/>
          </p:cNvSpPr>
          <p:nvPr>
            <p:custDataLst>
              <p:tags r:id="rId5"/>
            </p:custDataLst>
          </p:nvPr>
        </p:nvSpPr>
        <p:spPr>
          <a:xfrm>
            <a:off x="467360" y="372745"/>
            <a:ext cx="8301355" cy="82423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en-US" altLang="zh-CN" sz="2000">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.跳转到到登录界面，用法人登录，输入用人单位</a:t>
            </a:r>
            <a:r>
              <a:rPr lang="zh-CN" altLang="en-US" sz="2000">
                <a:solidFill>
                  <a:srgbClr val="FF0000"/>
                </a:solidFill>
                <a:latin typeface="黑体" panose="02010609060101010101" charset="-122"/>
                <a:ea typeface="黑体" panose="02010609060101010101" charset="-122"/>
                <a:cs typeface="黑体" panose="02010609060101010101" charset="-122"/>
              </a:rPr>
              <a:t>统一社会信用代码</a:t>
            </a:r>
            <a:r>
              <a:rPr lang="zh-CN" altLang="en-US" sz="2000">
                <a:latin typeface="黑体" panose="02010609060101010101" charset="-122"/>
                <a:ea typeface="黑体" panose="02010609060101010101" charset="-122"/>
                <a:cs typeface="黑体" panose="02010609060101010101" charset="-122"/>
              </a:rPr>
              <a:t>，密码登录</a:t>
            </a:r>
            <a:endParaRPr lang="zh-CN" altLang="en-US" sz="2000">
              <a:latin typeface="黑体" panose="02010609060101010101" charset="-122"/>
              <a:ea typeface="黑体" panose="02010609060101010101" charset="-122"/>
              <a:cs typeface="黑体" panose="02010609060101010101" charset="-122"/>
            </a:endParaRPr>
          </a:p>
        </p:txBody>
      </p:sp>
      <p:cxnSp>
        <p:nvCxnSpPr>
          <p:cNvPr id="7" name="直接箭头连接符 6"/>
          <p:cNvCxnSpPr/>
          <p:nvPr>
            <p:custDataLst>
              <p:tags r:id="rId6"/>
            </p:custDataLst>
          </p:nvPr>
        </p:nvCxnSpPr>
        <p:spPr>
          <a:xfrm flipV="1">
            <a:off x="4860290" y="3789045"/>
            <a:ext cx="431800" cy="635"/>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custDataLst>
              <p:tags r:id="rId7"/>
            </p:custDataLst>
          </p:nvPr>
        </p:nvSpPr>
        <p:spPr>
          <a:xfrm>
            <a:off x="396240" y="4761230"/>
            <a:ext cx="8392160" cy="82423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en-US" altLang="zh-CN" sz="2000">
                <a:latin typeface="黑体" panose="02010609060101010101" charset="-122"/>
                <a:ea typeface="黑体" panose="02010609060101010101" charset="-122"/>
                <a:cs typeface="黑体" panose="02010609060101010101" charset="-122"/>
              </a:rPr>
              <a:t>4</a:t>
            </a:r>
            <a:r>
              <a:rPr lang="zh-CN" altLang="en-US" sz="2000">
                <a:latin typeface="黑体" panose="02010609060101010101" charset="-122"/>
                <a:ea typeface="黑体" panose="02010609060101010101" charset="-122"/>
                <a:cs typeface="黑体" panose="02010609060101010101" charset="-122"/>
              </a:rPr>
              <a:t>.密码问题：密码是由用人单位自行设置掌握的，</a:t>
            </a:r>
            <a:r>
              <a:rPr lang="zh-CN" altLang="en-US" sz="2000">
                <a:solidFill>
                  <a:srgbClr val="FF0000"/>
                </a:solidFill>
                <a:latin typeface="黑体" panose="02010609060101010101" charset="-122"/>
                <a:ea typeface="黑体" panose="02010609060101010101" charset="-122"/>
                <a:cs typeface="黑体" panose="02010609060101010101" charset="-122"/>
              </a:rPr>
              <a:t>忘记密码只能由用人单位找回</a:t>
            </a:r>
            <a:r>
              <a:rPr lang="zh-CN" altLang="en-US" sz="2000">
                <a:latin typeface="黑体" panose="02010609060101010101" charset="-122"/>
                <a:ea typeface="黑体" panose="02010609060101010101" charset="-122"/>
                <a:cs typeface="黑体" panose="02010609060101010101" charset="-122"/>
              </a:rPr>
              <a:t>。技术服务电话：</a:t>
            </a:r>
            <a:r>
              <a:rPr lang="en-US" altLang="zh-CN" sz="2000">
                <a:solidFill>
                  <a:srgbClr val="FF0000"/>
                </a:solidFill>
                <a:latin typeface="黑体" panose="02010609060101010101" charset="-122"/>
                <a:ea typeface="黑体" panose="02010609060101010101" charset="-122"/>
                <a:cs typeface="黑体" panose="02010609060101010101" charset="-122"/>
              </a:rPr>
              <a:t>0731-82214464</a:t>
            </a:r>
            <a:endParaRPr lang="en-US" altLang="zh-CN" sz="2000">
              <a:solidFill>
                <a:srgbClr val="FF0000"/>
              </a:solidFill>
              <a:latin typeface="黑体" panose="02010609060101010101" charset="-122"/>
              <a:ea typeface="黑体" panose="02010609060101010101" charset="-122"/>
              <a:cs typeface="黑体" panose="02010609060101010101" charset="-122"/>
            </a:endParaRPr>
          </a:p>
        </p:txBody>
      </p:sp>
      <p:cxnSp>
        <p:nvCxnSpPr>
          <p:cNvPr id="9" name="直接箭头连接符 8"/>
          <p:cNvCxnSpPr/>
          <p:nvPr>
            <p:custDataLst>
              <p:tags r:id="rId8"/>
            </p:custDataLst>
          </p:nvPr>
        </p:nvCxnSpPr>
        <p:spPr>
          <a:xfrm>
            <a:off x="8123555" y="3141345"/>
            <a:ext cx="45085" cy="216535"/>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文本框 99"/>
          <p:cNvSpPr txBox="1"/>
          <p:nvPr/>
        </p:nvSpPr>
        <p:spPr>
          <a:xfrm>
            <a:off x="467995" y="692785"/>
            <a:ext cx="8221980" cy="1076325"/>
          </a:xfrm>
          <a:prstGeom prst="rect">
            <a:avLst/>
          </a:prstGeom>
          <a:noFill/>
          <a:ln w="9525">
            <a:noFill/>
          </a:ln>
        </p:spPr>
        <p:txBody>
          <a:bodyPr wrap="square">
            <a:spAutoFit/>
          </a:bodyPr>
          <a:p>
            <a:pPr marL="342900" indent="-342900">
              <a:spcBef>
                <a:spcPct val="20000"/>
              </a:spcBef>
              <a:buClrTx/>
              <a:buSzTx/>
              <a:buFontTx/>
              <a:buChar char="•"/>
            </a:pPr>
            <a:r>
              <a:rPr lang="zh-CN" altLang="en-US" sz="2000">
                <a:latin typeface="黑体" panose="02010609060101010101" charset="-122"/>
                <a:ea typeface="黑体" panose="02010609060101010101" charset="-122"/>
                <a:cs typeface="黑体" panose="02010609060101010101" charset="-122"/>
              </a:rPr>
              <a:t>5.界面登录后，会跳转到全国残疾人按比例就业情况联网认证界面，再次点击在线办理。</a:t>
            </a:r>
            <a:endParaRPr lang="zh-CN" altLang="en-US" sz="2000">
              <a:latin typeface="黑体" panose="02010609060101010101" charset="-122"/>
              <a:ea typeface="黑体" panose="02010609060101010101" charset="-122"/>
              <a:cs typeface="黑体" panose="02010609060101010101" charset="-122"/>
            </a:endParaRPr>
          </a:p>
          <a:p>
            <a:pPr marL="342900" indent="-342900">
              <a:spcBef>
                <a:spcPct val="20000"/>
              </a:spcBef>
              <a:buClrTx/>
              <a:buSzTx/>
              <a:buFontTx/>
              <a:buChar char="•"/>
            </a:pPr>
            <a:endParaRPr lang="zh-CN" altLang="en-US" sz="2000">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nvPicPr>
        <p:blipFill>
          <a:blip r:embed="rId2"/>
          <a:stretch>
            <a:fillRect/>
          </a:stretch>
        </p:blipFill>
        <p:spPr>
          <a:xfrm>
            <a:off x="323850" y="1701165"/>
            <a:ext cx="8419465" cy="41332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en-US" altLang="zh-CN" sz="2400">
                <a:latin typeface="黑体" panose="02010609060101010101" charset="-122"/>
                <a:ea typeface="黑体" panose="02010609060101010101" charset="-122"/>
                <a:cs typeface="黑体" panose="02010609060101010101" charset="-122"/>
                <a:sym typeface="+mn-ea"/>
              </a:rPr>
              <a:t>6</a:t>
            </a:r>
            <a:r>
              <a:rPr lang="zh-CN" altLang="en-US" sz="2400">
                <a:latin typeface="黑体" panose="02010609060101010101" charset="-122"/>
                <a:ea typeface="黑体" panose="02010609060101010101" charset="-122"/>
                <a:cs typeface="黑体" panose="02010609060101010101" charset="-122"/>
                <a:sym typeface="+mn-ea"/>
              </a:rPr>
              <a:t>.点击在线办理后直接跳转到残疾人按比例就业业务网报系统，如下图。</a:t>
            </a:r>
            <a:endParaRPr lang="zh-CN" altLang="en-US" sz="2400">
              <a:latin typeface="黑体" panose="02010609060101010101" charset="-122"/>
              <a:ea typeface="黑体" panose="02010609060101010101" charset="-122"/>
              <a:cs typeface="黑体" panose="02010609060101010101" charset="-122"/>
              <a:sym typeface="+mn-ea"/>
            </a:endParaRPr>
          </a:p>
        </p:txBody>
      </p:sp>
      <p:pic>
        <p:nvPicPr>
          <p:cNvPr id="4" name="内容占位符 3"/>
          <p:cNvPicPr>
            <a:picLocks noChangeAspect="1"/>
          </p:cNvPicPr>
          <p:nvPr>
            <p:ph idx="1"/>
          </p:nvPr>
        </p:nvPicPr>
        <p:blipFill>
          <a:blip r:embed="rId2"/>
          <a:stretch>
            <a:fillRect/>
          </a:stretch>
        </p:blipFill>
        <p:spPr>
          <a:xfrm>
            <a:off x="457200" y="1412875"/>
            <a:ext cx="8229600" cy="37693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400">
                <a:latin typeface="黑体" panose="02010609060101010101" charset="-122"/>
                <a:ea typeface="黑体" panose="02010609060101010101" charset="-122"/>
              </a:rPr>
              <a:t>如果跳转出来的不是上图界面而是下图，则只要点击我要申报同样可以跳转到</a:t>
            </a:r>
            <a:r>
              <a:rPr lang="zh-CN" altLang="en-US" sz="2400">
                <a:latin typeface="黑体" panose="02010609060101010101" charset="-122"/>
                <a:ea typeface="黑体" panose="02010609060101010101" charset="-122"/>
                <a:cs typeface="黑体" panose="02010609060101010101" charset="-122"/>
                <a:sym typeface="+mn-ea"/>
              </a:rPr>
              <a:t>残疾人按比例就业业务网报系统。</a:t>
            </a:r>
            <a:endParaRPr lang="zh-CN" altLang="en-US" sz="2400">
              <a:latin typeface="黑体" panose="02010609060101010101" charset="-122"/>
              <a:ea typeface="黑体" panose="02010609060101010101" charset="-122"/>
            </a:endParaRPr>
          </a:p>
        </p:txBody>
      </p:sp>
      <p:pic>
        <p:nvPicPr>
          <p:cNvPr id="6" name="内容占位符 5"/>
          <p:cNvPicPr>
            <a:picLocks noChangeAspect="1"/>
          </p:cNvPicPr>
          <p:nvPr>
            <p:ph idx="1"/>
          </p:nvPr>
        </p:nvPicPr>
        <p:blipFill>
          <a:blip r:embed="rId2"/>
          <a:stretch>
            <a:fillRect/>
          </a:stretch>
        </p:blipFill>
        <p:spPr>
          <a:xfrm>
            <a:off x="457200" y="1484630"/>
            <a:ext cx="8229600" cy="39357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lnSpc>
                <a:spcPct val="150000"/>
              </a:lnSpc>
            </a:pPr>
            <a:br>
              <a:rPr lang="zh-CN" altLang="en-US" sz="2400">
                <a:solidFill>
                  <a:srgbClr val="FF0000"/>
                </a:solidFill>
                <a:latin typeface="方正小标宋简体" panose="02010601030101010101" charset="-122"/>
                <a:ea typeface="方正小标宋简体" panose="02010601030101010101" charset="-122"/>
                <a:sym typeface="+mn-ea"/>
              </a:rPr>
            </a:br>
            <a:r>
              <a:rPr lang="zh-CN" altLang="en-US" sz="2800">
                <a:solidFill>
                  <a:srgbClr val="FF0000"/>
                </a:solidFill>
                <a:latin typeface="方正小标宋简体" panose="02010601030101010101" charset="-122"/>
                <a:ea typeface="方正小标宋简体" panose="02010601030101010101" charset="-122"/>
                <a:sym typeface="+mn-ea"/>
              </a:rPr>
              <a:t>二、操作办理</a:t>
            </a:r>
            <a:br>
              <a:rPr lang="zh-CN" altLang="en-US" sz="2400">
                <a:solidFill>
                  <a:srgbClr val="FF0000"/>
                </a:solidFill>
                <a:latin typeface="方正小标宋简体" panose="02010601030101010101" charset="-122"/>
                <a:ea typeface="方正小标宋简体" panose="02010601030101010101" charset="-122"/>
                <a:sym typeface="+mn-ea"/>
              </a:rPr>
            </a:br>
            <a:r>
              <a:rPr lang="en-US" altLang="zh-CN" sz="2400">
                <a:solidFill>
                  <a:srgbClr val="FF0000"/>
                </a:solidFill>
                <a:latin typeface="方正小标宋简体" panose="02010601030101010101" charset="-122"/>
                <a:ea typeface="方正小标宋简体" panose="0201060103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（一）单位基本信息维护</a:t>
            </a:r>
            <a:br>
              <a:rPr lang="zh-CN" altLang="en-US" sz="2400">
                <a:solidFill>
                  <a:srgbClr val="FF0000"/>
                </a:solidFill>
                <a:latin typeface="方正小标宋简体" panose="02010601030101010101" charset="-122"/>
                <a:ea typeface="方正小标宋简体" panose="02010601030101010101" charset="-122"/>
                <a:sym typeface="+mn-ea"/>
              </a:rPr>
            </a:br>
            <a:r>
              <a:rPr lang="en-US" altLang="zh-CN" sz="2000">
                <a:solidFill>
                  <a:srgbClr val="FF0000"/>
                </a:solidFill>
                <a:latin typeface="方正小标宋简体" panose="02010601030101010101" charset="-122"/>
                <a:ea typeface="方正小标宋简体" panose="02010601030101010101" charset="-122"/>
                <a:sym typeface="+mn-ea"/>
              </a:rPr>
              <a:t>    </a:t>
            </a:r>
            <a:r>
              <a:rPr lang="zh-CN" altLang="en-US" sz="1800">
                <a:latin typeface="黑体" panose="02010609060101010101" charset="-122"/>
                <a:ea typeface="黑体" panose="02010609060101010101" charset="-122"/>
              </a:rPr>
              <a:t>首先在单位信息维护管理中将必填项（带</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号）填写完整并点击</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保存</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按钮。</a:t>
            </a:r>
            <a:endParaRPr lang="zh-CN" altLang="en-US" sz="1800">
              <a:latin typeface="黑体" panose="02010609060101010101" charset="-122"/>
              <a:ea typeface="黑体" panose="02010609060101010101" charset="-122"/>
            </a:endParaRPr>
          </a:p>
        </p:txBody>
      </p:sp>
      <p:pic>
        <p:nvPicPr>
          <p:cNvPr id="5" name="图片 4"/>
          <p:cNvPicPr>
            <a:picLocks noChangeAspect="1"/>
          </p:cNvPicPr>
          <p:nvPr/>
        </p:nvPicPr>
        <p:blipFill>
          <a:blip r:embed="rId2"/>
          <a:stretch>
            <a:fillRect/>
          </a:stretch>
        </p:blipFill>
        <p:spPr>
          <a:xfrm>
            <a:off x="467360" y="2132965"/>
            <a:ext cx="8081010" cy="40195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br>
              <a:rPr lang="en-US" altLang="zh-CN" sz="2400">
                <a:latin typeface="黑体" panose="02010609060101010101" charset="-122"/>
                <a:ea typeface="黑体" panose="02010609060101010101" charset="-122"/>
              </a:rPr>
            </a:br>
            <a:br>
              <a:rPr lang="en-US" altLang="zh-CN" sz="2400">
                <a:latin typeface="黑体" panose="02010609060101010101" charset="-122"/>
                <a:ea typeface="黑体" panose="02010609060101010101" charset="-122"/>
              </a:rPr>
            </a:br>
            <a:r>
              <a:rPr lang="zh-CN" altLang="en-US" sz="2000">
                <a:solidFill>
                  <a:srgbClr val="FF0000"/>
                </a:solidFill>
                <a:latin typeface="黑体" panose="02010609060101010101" charset="-122"/>
                <a:ea typeface="黑体" panose="02010609060101010101" charset="-122"/>
                <a:cs typeface="黑体" panose="02010609060101010101" charset="-122"/>
                <a:sym typeface="+mn-ea"/>
              </a:rPr>
              <a:t>重点提示</a:t>
            </a:r>
            <a:r>
              <a:rPr lang="zh-CN" altLang="en-US" sz="2000">
                <a:latin typeface="黑体" panose="02010609060101010101" charset="-122"/>
                <a:ea typeface="黑体" panose="02010609060101010101" charset="-122"/>
                <a:cs typeface="黑体" panose="02010609060101010101" charset="-122"/>
                <a:sym typeface="+mn-ea"/>
              </a:rPr>
              <a:t>：如果用人单位安置登记的残疾人员其工资、社保、医保在子公司，或者安置登记的残疾人员为劳务派遣人员，则在上图中点击“添加”按钮，添加关联单位</a:t>
            </a:r>
            <a:r>
              <a:rPr lang="zh-CN" altLang="en-US" sz="2000">
                <a:latin typeface="黑体" panose="02010609060101010101" charset="-122"/>
                <a:ea typeface="黑体" panose="02010609060101010101" charset="-122"/>
                <a:cs typeface="黑体" panose="02010609060101010101" charset="-122"/>
                <a:sym typeface="+mn-ea"/>
              </a:rPr>
              <a:t>（下图所示）。</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（不存在关联单位的可忽略）</a:t>
            </a:r>
            <a:br>
              <a:rPr lang="zh-CN" altLang="en-US" sz="2000">
                <a:latin typeface="黑体" panose="02010609060101010101" charset="-122"/>
                <a:ea typeface="黑体" panose="02010609060101010101" charset="-122"/>
                <a:cs typeface="黑体" panose="02010609060101010101" charset="-122"/>
              </a:rPr>
            </a:br>
            <a:endParaRPr lang="zh-CN" altLang="en-US" sz="2000">
              <a:latin typeface="黑体" panose="02010609060101010101" charset="-122"/>
              <a:ea typeface="黑体" panose="02010609060101010101" charset="-122"/>
            </a:endParaRPr>
          </a:p>
        </p:txBody>
      </p:sp>
      <p:pic>
        <p:nvPicPr>
          <p:cNvPr id="4" name="内容占位符 3"/>
          <p:cNvPicPr>
            <a:picLocks noChangeAspect="1"/>
          </p:cNvPicPr>
          <p:nvPr>
            <p:ph idx="1"/>
          </p:nvPr>
        </p:nvPicPr>
        <p:blipFill>
          <a:blip r:embed="rId2"/>
          <a:stretch>
            <a:fillRect/>
          </a:stretch>
        </p:blipFill>
        <p:spPr>
          <a:xfrm>
            <a:off x="539750" y="1626235"/>
            <a:ext cx="8002905" cy="40874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400">
                <a:latin typeface="黑体" panose="02010609060101010101" charset="-122"/>
                <a:ea typeface="黑体" panose="02010609060101010101" charset="-122"/>
                <a:cs typeface="黑体" panose="02010609060101010101" charset="-122"/>
                <a:sym typeface="+mn-ea"/>
              </a:rPr>
              <a:t>根据要求输入关联单位信息，并上传单位与单位之间的劳务派遣协议附件，或者与关联单位之间的证明材料</a:t>
            </a:r>
            <a:r>
              <a:rPr lang="zh-CN" altLang="en-US" sz="2400">
                <a:latin typeface="黑体" panose="02010609060101010101" charset="-122"/>
                <a:ea typeface="黑体" panose="02010609060101010101" charset="-122"/>
                <a:sym typeface="+mn-ea"/>
              </a:rPr>
              <a:t>。</a:t>
            </a:r>
            <a:endParaRPr lang="zh-CN" altLang="en-US" sz="2400">
              <a:solidFill>
                <a:srgbClr val="FF0000"/>
              </a:solidFill>
              <a:latin typeface="黑体" panose="02010609060101010101" charset="-122"/>
              <a:ea typeface="黑体" panose="02010609060101010101" charset="-122"/>
              <a:cs typeface="黑体" panose="02010609060101010101" charset="-122"/>
            </a:endParaRPr>
          </a:p>
        </p:txBody>
      </p:sp>
      <p:pic>
        <p:nvPicPr>
          <p:cNvPr id="4" name="内容占位符 3"/>
          <p:cNvPicPr>
            <a:picLocks noChangeAspect="1"/>
          </p:cNvPicPr>
          <p:nvPr>
            <p:ph idx="1"/>
          </p:nvPr>
        </p:nvPicPr>
        <p:blipFill>
          <a:blip r:embed="rId2"/>
          <a:stretch>
            <a:fillRect/>
          </a:stretch>
        </p:blipFill>
        <p:spPr>
          <a:xfrm>
            <a:off x="2025015" y="1600200"/>
            <a:ext cx="5093335" cy="452628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COMMONDATA" val="eyJoZGlkIjoiMTdkMzNiNWU5MmRmMWJjNTE1ZGU2OGZiMDJkMTRlNGIifQ=="/>
  <p:tag name="KSO_WPP_MARK_KEY" val="24263ba3-b9ce-4410-a47d-a47c513cea11"/>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2026</Words>
  <Application>WPS 演示</Application>
  <PresentationFormat/>
  <Paragraphs>64</Paragraphs>
  <Slides>24</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24</vt:i4>
      </vt:variant>
    </vt:vector>
  </HeadingPairs>
  <TitlesOfParts>
    <vt:vector size="35" baseType="lpstr">
      <vt:lpstr>Arial</vt:lpstr>
      <vt:lpstr>宋体</vt:lpstr>
      <vt:lpstr>Wingdings</vt:lpstr>
      <vt:lpstr>方正小标宋简体</vt:lpstr>
      <vt:lpstr>微软雅黑</vt:lpstr>
      <vt:lpstr>楷体</vt:lpstr>
      <vt:lpstr>黑体</vt:lpstr>
      <vt:lpstr>Arial Unicode MS</vt:lpstr>
      <vt:lpstr>Calibri</vt:lpstr>
      <vt:lpstr>默认设计模板</vt:lpstr>
      <vt:lpstr>1_默认设计模板</vt:lpstr>
      <vt:lpstr>PowerPoint 演示文稿</vt:lpstr>
      <vt:lpstr>一、账号登录</vt:lpstr>
      <vt:lpstr>PowerPoint 演示文稿</vt:lpstr>
      <vt:lpstr>PowerPoint 演示文稿</vt:lpstr>
      <vt:lpstr>6.点击在线办理后直接跳转到残疾人按比例就业业务网报系统，如下图。</vt:lpstr>
      <vt:lpstr>如果跳转出来的不是上图界面而是下图，则只要点击我要申报同样可以跳转到残疾人按比例就业业务网报系统。</vt:lpstr>
      <vt:lpstr> 二、操作办理   （一）单位基本信息维护     首先在单位信息维护管理中将必填项（带*号）填写完整并点击“保存”按钮。</vt:lpstr>
      <vt:lpstr>  重点提示：如果用人单位安置登记的残疾人员其工资、社保、医保在子公司，或者安置登记的残疾人员为劳务派遣人员，则在上图中点击“添加”按钮，添加关联单位（下图所示）。（不存在关联单位的可忽略） </vt:lpstr>
      <vt:lpstr>根据要求输入关联单位信息，并上传单位与单位之间的劳务派遣协议附件，或者与关联单位之间的证明材料。</vt:lpstr>
      <vt:lpstr>单位信息维护管理补充完整保存时会弹出提示框，点击跳转就可以进入残疾人安置管理界面，也可以直接点击残疾人安置管理进入。</vt:lpstr>
      <vt:lpstr>（二）残疾人安置管理    1、可以在残疾人安置管理界面添加残疾人或导入上一年申报名单，视情况而定，如下图。</vt:lpstr>
      <vt:lpstr>①新增残疾员工：在添加残疾人页面将基本信息必填项填写完整，再在安置信息管理处点击添加，将合同信息填写完整并上传附件后点击“保存，下一步”。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②导入上一年度申报名单：点击人员信息那一栏的“编辑”按钮就可以将上一年度这名残疾员工的申报资料调出，按照新增残疾员工类似的操作将数据修改保存即可。</vt:lpstr>
      <vt:lpstr>5、当所有安置登记人员的状态全部为“已审核确认”后，点击“完成申报”按钮，在弹出的对话框中点击“已阅读，确认”按钮，此时残联工作人员才能将数据发送至税务部门。（下图所示）</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21</cp:revision>
  <dcterms:created xsi:type="dcterms:W3CDTF">2023-03-03T03:57:00Z</dcterms:created>
  <dcterms:modified xsi:type="dcterms:W3CDTF">2026-03-03T02:59:45Z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97CC96BD931E4CCBB75F14A53CA729A5</vt:lpwstr>
  </property>
</Properties>
</file>